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64" r:id="rId5"/>
    <p:sldId id="265" r:id="rId6"/>
    <p:sldId id="262" r:id="rId7"/>
    <p:sldId id="268" r:id="rId8"/>
    <p:sldId id="269" r:id="rId9"/>
    <p:sldId id="270" r:id="rId10"/>
    <p:sldId id="271" r:id="rId11"/>
    <p:sldId id="272" r:id="rId12"/>
    <p:sldId id="267" r:id="rId13"/>
    <p:sldId id="266" r:id="rId14"/>
    <p:sldId id="263" r:id="rId15"/>
  </p:sldIdLst>
  <p:sldSz cx="9144000" cy="5143500" type="screen16x9"/>
  <p:notesSz cx="6858000" cy="9144000"/>
  <p:embeddedFontLst>
    <p:embeddedFont>
      <p:font typeface="Arimo" panose="020B0604020202020204" charset="0"/>
      <p:bold r:id="rId17"/>
      <p:boldItalic r:id="rId18"/>
    </p:embeddedFont>
    <p:embeddedFont>
      <p:font typeface="Montserrat" panose="000005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24" autoAdjust="0"/>
    <p:restoredTop sz="94660"/>
  </p:normalViewPr>
  <p:slideViewPr>
    <p:cSldViewPr snapToGrid="0">
      <p:cViewPr varScale="1">
        <p:scale>
          <a:sx n="150" d="100"/>
          <a:sy n="150" d="100"/>
        </p:scale>
        <p:origin x="86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84472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50487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4494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77743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51077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46965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6672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5813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07775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t="12564" r="2770"/>
          <a:stretch/>
        </p:blipFill>
        <p:spPr>
          <a:xfrm>
            <a:off x="562550" y="0"/>
            <a:ext cx="8581473" cy="5143501"/>
          </a:xfrm>
          <a:prstGeom prst="rect">
            <a:avLst/>
          </a:prstGeom>
          <a:noFill/>
          <a:ln>
            <a:noFill/>
          </a:ln>
        </p:spPr>
      </p:pic>
      <p:sp>
        <p:nvSpPr>
          <p:cNvPr id="55" name="Google Shape;55;p13"/>
          <p:cNvSpPr/>
          <p:nvPr/>
        </p:nvSpPr>
        <p:spPr>
          <a:xfrm>
            <a:off x="-7" y="3443700"/>
            <a:ext cx="9122100" cy="169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3"/>
          <p:cNvSpPr txBox="1">
            <a:spLocks noGrp="1"/>
          </p:cNvSpPr>
          <p:nvPr>
            <p:ph type="ctrTitle"/>
          </p:nvPr>
        </p:nvSpPr>
        <p:spPr>
          <a:xfrm>
            <a:off x="942484" y="3762991"/>
            <a:ext cx="7450931" cy="79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US" sz="2400" b="1" dirty="0">
                <a:solidFill>
                  <a:schemeClr val="lt1"/>
                </a:solidFill>
                <a:latin typeface="Montserrat"/>
                <a:ea typeface="Montserrat"/>
                <a:cs typeface="Montserrat"/>
                <a:sym typeface="Montserrat"/>
              </a:rPr>
              <a:t>COLLEGE RECOMMENDATION SYSTEM</a:t>
            </a:r>
            <a:endParaRPr sz="2400" b="1" dirty="0">
              <a:solidFill>
                <a:schemeClr val="lt1"/>
              </a:solidFill>
              <a:latin typeface="Montserrat"/>
              <a:ea typeface="Montserrat"/>
              <a:cs typeface="Montserrat"/>
              <a:sym typeface="Montserrat"/>
            </a:endParaRPr>
          </a:p>
        </p:txBody>
      </p:sp>
      <p:pic>
        <p:nvPicPr>
          <p:cNvPr id="58" name="Google Shape;58;p13"/>
          <p:cNvPicPr preferRelativeResize="0"/>
          <p:nvPr/>
        </p:nvPicPr>
        <p:blipFill rotWithShape="1">
          <a:blip r:embed="rId4">
            <a:alphaModFix/>
          </a:blip>
          <a:srcRect/>
          <a:stretch/>
        </p:blipFill>
        <p:spPr>
          <a:xfrm>
            <a:off x="7983900" y="197150"/>
            <a:ext cx="819032" cy="656400"/>
          </a:xfrm>
          <a:prstGeom prst="rect">
            <a:avLst/>
          </a:prstGeom>
          <a:noFill/>
          <a:ln>
            <a:noFill/>
          </a:ln>
        </p:spPr>
      </p:pic>
      <p:pic>
        <p:nvPicPr>
          <p:cNvPr id="59" name="Google Shape;59;p13"/>
          <p:cNvPicPr preferRelativeResize="0"/>
          <p:nvPr/>
        </p:nvPicPr>
        <p:blipFill rotWithShape="1">
          <a:blip r:embed="rId5">
            <a:alphaModFix/>
          </a:blip>
          <a:srcRect/>
          <a:stretch/>
        </p:blipFill>
        <p:spPr>
          <a:xfrm>
            <a:off x="-7" y="0"/>
            <a:ext cx="1742964" cy="5143501"/>
          </a:xfrm>
          <a:prstGeom prst="rect">
            <a:avLst/>
          </a:prstGeom>
          <a:noFill/>
          <a:ln>
            <a:noFill/>
          </a:ln>
        </p:spPr>
      </p:pic>
      <p:pic>
        <p:nvPicPr>
          <p:cNvPr id="60" name="Google Shape;60;p13"/>
          <p:cNvPicPr preferRelativeResize="0"/>
          <p:nvPr/>
        </p:nvPicPr>
        <p:blipFill rotWithShape="1">
          <a:blip r:embed="rId6">
            <a:alphaModFix/>
          </a:blip>
          <a:srcRect/>
          <a:stretch/>
        </p:blipFill>
        <p:spPr>
          <a:xfrm>
            <a:off x="8118086" y="4325696"/>
            <a:ext cx="550657" cy="557136"/>
          </a:xfrm>
          <a:prstGeom prst="rect">
            <a:avLst/>
          </a:prstGeom>
          <a:noFill/>
          <a:ln>
            <a:noFill/>
          </a:ln>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9"/>
          <p:cNvSpPr txBox="1">
            <a:spLocks noGrp="1"/>
          </p:cNvSpPr>
          <p:nvPr>
            <p:ph type="body" idx="4294967295"/>
          </p:nvPr>
        </p:nvSpPr>
        <p:spPr>
          <a:xfrm>
            <a:off x="3881494" y="4042836"/>
            <a:ext cx="1380961" cy="2922649"/>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US" sz="1400" b="1" dirty="0">
                <a:solidFill>
                  <a:schemeClr val="dk1"/>
                </a:solidFill>
                <a:latin typeface="Times New Roman" panose="02020603050405020304" pitchFamily="18" charset="0"/>
                <a:ea typeface="Montserrat"/>
                <a:cs typeface="Times New Roman" panose="02020603050405020304" pitchFamily="18" charset="0"/>
                <a:sym typeface="Montserrat"/>
              </a:rPr>
              <a:t>Landing Page</a:t>
            </a:r>
            <a:endParaRPr sz="1400" b="1" dirty="0">
              <a:solidFill>
                <a:schemeClr val="dk1"/>
              </a:solidFill>
              <a:latin typeface="Times New Roman" panose="02020603050405020304" pitchFamily="18" charset="0"/>
              <a:ea typeface="Montserrat"/>
              <a:cs typeface="Times New Roman" panose="02020603050405020304" pitchFamily="18" charset="0"/>
              <a:sym typeface="Montserrat"/>
            </a:endParaRPr>
          </a:p>
        </p:txBody>
      </p:sp>
      <p:pic>
        <p:nvPicPr>
          <p:cNvPr id="117" name="Google Shape;117;p19"/>
          <p:cNvPicPr preferRelativeResize="0"/>
          <p:nvPr/>
        </p:nvPicPr>
        <p:blipFill rotWithShape="1">
          <a:blip r:embed="rId3">
            <a:alphaModFix/>
          </a:blip>
          <a:srcRect/>
          <a:stretch/>
        </p:blipFill>
        <p:spPr>
          <a:xfrm>
            <a:off x="6535150" y="0"/>
            <a:ext cx="2608852" cy="2517002"/>
          </a:xfrm>
          <a:prstGeom prst="rect">
            <a:avLst/>
          </a:prstGeom>
          <a:noFill/>
          <a:ln>
            <a:noFill/>
          </a:ln>
        </p:spPr>
      </p:pic>
      <p:pic>
        <p:nvPicPr>
          <p:cNvPr id="118" name="Google Shape;118;p19"/>
          <p:cNvPicPr preferRelativeResize="0"/>
          <p:nvPr/>
        </p:nvPicPr>
        <p:blipFill rotWithShape="1">
          <a:blip r:embed="rId4">
            <a:alphaModFix/>
          </a:blip>
          <a:srcRect/>
          <a:stretch/>
        </p:blipFill>
        <p:spPr>
          <a:xfrm>
            <a:off x="357975" y="197150"/>
            <a:ext cx="819032" cy="656400"/>
          </a:xfrm>
          <a:prstGeom prst="rect">
            <a:avLst/>
          </a:prstGeom>
          <a:noFill/>
          <a:ln>
            <a:noFill/>
          </a:ln>
        </p:spPr>
      </p:pic>
      <p:sp>
        <p:nvSpPr>
          <p:cNvPr id="119" name="Google Shape;119;p19"/>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 name="Google Shape;120;p19"/>
          <p:cNvPicPr preferRelativeResize="0"/>
          <p:nvPr/>
        </p:nvPicPr>
        <p:blipFill rotWithShape="1">
          <a:blip r:embed="rId5">
            <a:alphaModFix/>
          </a:blip>
          <a:srcRect/>
          <a:stretch/>
        </p:blipFill>
        <p:spPr>
          <a:xfrm>
            <a:off x="492162" y="4286082"/>
            <a:ext cx="550657" cy="557136"/>
          </a:xfrm>
          <a:prstGeom prst="rect">
            <a:avLst/>
          </a:prstGeom>
          <a:noFill/>
          <a:ln>
            <a:noFill/>
          </a:ln>
        </p:spPr>
      </p:pic>
      <p:pic>
        <p:nvPicPr>
          <p:cNvPr id="4" name="Picture 3">
            <a:extLst>
              <a:ext uri="{FF2B5EF4-FFF2-40B4-BE49-F238E27FC236}">
                <a16:creationId xmlns:a16="http://schemas.microsoft.com/office/drawing/2014/main" id="{01870898-9093-E532-4C72-BDA4FB8A317E}"/>
              </a:ext>
            </a:extLst>
          </p:cNvPr>
          <p:cNvPicPr>
            <a:picLocks noChangeAspect="1"/>
          </p:cNvPicPr>
          <p:nvPr/>
        </p:nvPicPr>
        <p:blipFill rotWithShape="1">
          <a:blip r:embed="rId6"/>
          <a:srcRect l="21736" t="9630" r="21875"/>
          <a:stretch/>
        </p:blipFill>
        <p:spPr>
          <a:xfrm>
            <a:off x="2120900" y="605424"/>
            <a:ext cx="4362450" cy="3932652"/>
          </a:xfrm>
          <a:prstGeom prst="rect">
            <a:avLst/>
          </a:prstGeom>
        </p:spPr>
      </p:pic>
    </p:spTree>
    <p:extLst>
      <p:ext uri="{BB962C8B-B14F-4D97-AF65-F5344CB8AC3E}">
        <p14:creationId xmlns:p14="http://schemas.microsoft.com/office/powerpoint/2010/main" val="1589482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9"/>
          <p:cNvSpPr txBox="1">
            <a:spLocks noGrp="1"/>
          </p:cNvSpPr>
          <p:nvPr>
            <p:ph type="body" idx="4294967295"/>
          </p:nvPr>
        </p:nvSpPr>
        <p:spPr>
          <a:xfrm>
            <a:off x="3881494" y="4042836"/>
            <a:ext cx="1380961" cy="2922649"/>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US" sz="1400" b="1" dirty="0">
                <a:solidFill>
                  <a:schemeClr val="dk1"/>
                </a:solidFill>
                <a:latin typeface="Times New Roman" panose="02020603050405020304" pitchFamily="18" charset="0"/>
                <a:ea typeface="Montserrat"/>
                <a:cs typeface="Times New Roman" panose="02020603050405020304" pitchFamily="18" charset="0"/>
                <a:sym typeface="Montserrat"/>
              </a:rPr>
              <a:t>Landing Page</a:t>
            </a:r>
            <a:endParaRPr sz="1400" b="1" dirty="0">
              <a:solidFill>
                <a:schemeClr val="dk1"/>
              </a:solidFill>
              <a:latin typeface="Times New Roman" panose="02020603050405020304" pitchFamily="18" charset="0"/>
              <a:ea typeface="Montserrat"/>
              <a:cs typeface="Times New Roman" panose="02020603050405020304" pitchFamily="18" charset="0"/>
              <a:sym typeface="Montserrat"/>
            </a:endParaRPr>
          </a:p>
        </p:txBody>
      </p:sp>
      <p:pic>
        <p:nvPicPr>
          <p:cNvPr id="117" name="Google Shape;117;p19"/>
          <p:cNvPicPr preferRelativeResize="0"/>
          <p:nvPr/>
        </p:nvPicPr>
        <p:blipFill rotWithShape="1">
          <a:blip r:embed="rId3">
            <a:alphaModFix/>
          </a:blip>
          <a:srcRect/>
          <a:stretch/>
        </p:blipFill>
        <p:spPr>
          <a:xfrm>
            <a:off x="6535150" y="0"/>
            <a:ext cx="2608852" cy="2517002"/>
          </a:xfrm>
          <a:prstGeom prst="rect">
            <a:avLst/>
          </a:prstGeom>
          <a:noFill/>
          <a:ln>
            <a:noFill/>
          </a:ln>
        </p:spPr>
      </p:pic>
      <p:pic>
        <p:nvPicPr>
          <p:cNvPr id="118" name="Google Shape;118;p19"/>
          <p:cNvPicPr preferRelativeResize="0"/>
          <p:nvPr/>
        </p:nvPicPr>
        <p:blipFill rotWithShape="1">
          <a:blip r:embed="rId4">
            <a:alphaModFix/>
          </a:blip>
          <a:srcRect/>
          <a:stretch/>
        </p:blipFill>
        <p:spPr>
          <a:xfrm>
            <a:off x="357975" y="197150"/>
            <a:ext cx="819032" cy="656400"/>
          </a:xfrm>
          <a:prstGeom prst="rect">
            <a:avLst/>
          </a:prstGeom>
          <a:noFill/>
          <a:ln>
            <a:noFill/>
          </a:ln>
        </p:spPr>
      </p:pic>
      <p:sp>
        <p:nvSpPr>
          <p:cNvPr id="119" name="Google Shape;119;p19"/>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 name="Google Shape;120;p19"/>
          <p:cNvPicPr preferRelativeResize="0"/>
          <p:nvPr/>
        </p:nvPicPr>
        <p:blipFill rotWithShape="1">
          <a:blip r:embed="rId5">
            <a:alphaModFix/>
          </a:blip>
          <a:srcRect/>
          <a:stretch/>
        </p:blipFill>
        <p:spPr>
          <a:xfrm>
            <a:off x="492162" y="4286082"/>
            <a:ext cx="550657" cy="557136"/>
          </a:xfrm>
          <a:prstGeom prst="rect">
            <a:avLst/>
          </a:prstGeom>
          <a:noFill/>
          <a:ln>
            <a:noFill/>
          </a:ln>
        </p:spPr>
      </p:pic>
      <p:pic>
        <p:nvPicPr>
          <p:cNvPr id="4" name="Picture 3">
            <a:extLst>
              <a:ext uri="{FF2B5EF4-FFF2-40B4-BE49-F238E27FC236}">
                <a16:creationId xmlns:a16="http://schemas.microsoft.com/office/drawing/2014/main" id="{7E251F37-7E32-6435-2414-AB4B1D628C7C}"/>
              </a:ext>
            </a:extLst>
          </p:cNvPr>
          <p:cNvPicPr>
            <a:picLocks noChangeAspect="1"/>
          </p:cNvPicPr>
          <p:nvPr/>
        </p:nvPicPr>
        <p:blipFill rotWithShape="1">
          <a:blip r:embed="rId6"/>
          <a:srcRect t="9753" r="19200"/>
          <a:stretch/>
        </p:blipFill>
        <p:spPr>
          <a:xfrm>
            <a:off x="1327150" y="557651"/>
            <a:ext cx="6377872" cy="4007000"/>
          </a:xfrm>
          <a:prstGeom prst="rect">
            <a:avLst/>
          </a:prstGeom>
        </p:spPr>
      </p:pic>
    </p:spTree>
    <p:extLst>
      <p:ext uri="{BB962C8B-B14F-4D97-AF65-F5344CB8AC3E}">
        <p14:creationId xmlns:p14="http://schemas.microsoft.com/office/powerpoint/2010/main" val="1451436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txBox="1">
            <a:spLocks noGrp="1"/>
          </p:cNvSpPr>
          <p:nvPr>
            <p:ph type="title" idx="4294967295"/>
          </p:nvPr>
        </p:nvSpPr>
        <p:spPr>
          <a:xfrm>
            <a:off x="877824" y="445025"/>
            <a:ext cx="7412735" cy="761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2800"/>
              <a:buNone/>
            </a:pPr>
            <a:r>
              <a:rPr lang="en-IN" b="1" u="sng" dirty="0">
                <a:latin typeface="Montserrat"/>
                <a:ea typeface="Montserrat"/>
                <a:cs typeface="Montserrat"/>
                <a:sym typeface="Montserrat"/>
              </a:rPr>
              <a:t>Conclusion</a:t>
            </a:r>
            <a:endParaRPr b="1" u="sng" dirty="0">
              <a:latin typeface="Montserrat"/>
              <a:ea typeface="Montserrat"/>
              <a:cs typeface="Montserrat"/>
              <a:sym typeface="Montserrat"/>
            </a:endParaRPr>
          </a:p>
        </p:txBody>
      </p:sp>
      <p:sp>
        <p:nvSpPr>
          <p:cNvPr id="78" name="Google Shape;78;p15"/>
          <p:cNvSpPr txBox="1">
            <a:spLocks noGrp="1"/>
          </p:cNvSpPr>
          <p:nvPr>
            <p:ph type="body" idx="4294967295"/>
          </p:nvPr>
        </p:nvSpPr>
        <p:spPr>
          <a:xfrm>
            <a:off x="357974" y="1336897"/>
            <a:ext cx="8375904" cy="3061406"/>
          </a:xfrm>
          <a:prstGeom prst="rect">
            <a:avLst/>
          </a:prstGeom>
          <a:noFill/>
          <a:ln>
            <a:noFill/>
          </a:ln>
        </p:spPr>
        <p:txBody>
          <a:bodyPr spcFirstLastPara="1" wrap="square" lIns="91425" tIns="91425" rIns="91425" bIns="91425" anchor="t" anchorCtr="0">
            <a:normAutofit/>
          </a:bodyPr>
          <a:lstStyle/>
          <a:p>
            <a:pPr marL="342900" algn="just">
              <a:lnSpc>
                <a:spcPct val="114000"/>
              </a:lnSpc>
              <a:buFont typeface="Times New Roman" panose="02020603050405020304" pitchFamily="18" charset="0"/>
              <a:buChar char="●"/>
            </a:pPr>
            <a:r>
              <a:rPr lang="en-US" sz="1400" dirty="0">
                <a:solidFill>
                  <a:schemeClr val="tx1"/>
                </a:solidFill>
                <a:effectLst/>
                <a:latin typeface="Times New Roman" panose="02020603050405020304" pitchFamily="18" charset="0"/>
                <a:cs typeface="Times New Roman" panose="02020603050405020304" pitchFamily="18" charset="0"/>
              </a:rPr>
              <a:t>A user-friendly web program called College Recommendation System will reduce students' workload and make it simpler for them to select the right college. </a:t>
            </a:r>
          </a:p>
          <a:p>
            <a:pPr marL="342900" algn="just">
              <a:lnSpc>
                <a:spcPct val="114000"/>
              </a:lnSpc>
              <a:buFont typeface="Times New Roman" panose="02020603050405020304" pitchFamily="18" charset="0"/>
              <a:buChar char="●"/>
            </a:pPr>
            <a:r>
              <a:rPr lang="en-US" sz="1400" dirty="0">
                <a:solidFill>
                  <a:schemeClr val="tx1"/>
                </a:solidFill>
                <a:effectLst/>
                <a:latin typeface="Times New Roman" panose="02020603050405020304" pitchFamily="18" charset="0"/>
                <a:cs typeface="Times New Roman" panose="02020603050405020304" pitchFamily="18" charset="0"/>
              </a:rPr>
              <a:t>The system will offer a list of colleges from which the student may choose the institution to which he or she wishes to be admitted. </a:t>
            </a:r>
          </a:p>
          <a:p>
            <a:pPr marL="342900" algn="just">
              <a:lnSpc>
                <a:spcPct val="114000"/>
              </a:lnSpc>
              <a:buFont typeface="Times New Roman" panose="02020603050405020304" pitchFamily="18" charset="0"/>
              <a:buChar char="●"/>
            </a:pPr>
            <a:r>
              <a:rPr lang="en-US" sz="1400" dirty="0">
                <a:solidFill>
                  <a:schemeClr val="tx1"/>
                </a:solidFill>
                <a:effectLst/>
                <a:latin typeface="Times New Roman" panose="02020603050405020304" pitchFamily="18" charset="0"/>
                <a:cs typeface="Times New Roman" panose="02020603050405020304" pitchFamily="18" charset="0"/>
              </a:rPr>
              <a:t>To get the intended results, we have employed a variety of data mining and machine learning methods in the project. </a:t>
            </a:r>
          </a:p>
          <a:p>
            <a:pPr marL="342900" algn="just">
              <a:lnSpc>
                <a:spcPct val="114000"/>
              </a:lnSpc>
              <a:buFont typeface="Times New Roman" panose="02020603050405020304" pitchFamily="18" charset="0"/>
              <a:buChar char="●"/>
            </a:pPr>
            <a:r>
              <a:rPr lang="en-US" sz="1400" dirty="0">
                <a:solidFill>
                  <a:schemeClr val="tx1"/>
                </a:solidFill>
                <a:effectLst/>
                <a:latin typeface="Times New Roman" panose="02020603050405020304" pitchFamily="18" charset="0"/>
                <a:cs typeface="Times New Roman" panose="02020603050405020304" pitchFamily="18" charset="0"/>
              </a:rPr>
              <a:t>The suggested work serves as a valuable guide for the learner.</a:t>
            </a:r>
            <a:endParaRPr lang="en-US" sz="1400" dirty="0">
              <a:solidFill>
                <a:schemeClr val="tx1"/>
              </a:solidFill>
              <a:latin typeface="Times New Roman" panose="02020603050405020304" pitchFamily="18" charset="0"/>
              <a:ea typeface="Montserrat"/>
              <a:cs typeface="Times New Roman" panose="02020603050405020304" pitchFamily="18" charset="0"/>
              <a:sym typeface="Montserrat"/>
            </a:endParaRPr>
          </a:p>
        </p:txBody>
      </p:sp>
      <p:pic>
        <p:nvPicPr>
          <p:cNvPr id="79" name="Google Shape;79;p15"/>
          <p:cNvPicPr preferRelativeResize="0"/>
          <p:nvPr/>
        </p:nvPicPr>
        <p:blipFill rotWithShape="1">
          <a:blip r:embed="rId3">
            <a:alphaModFix/>
          </a:blip>
          <a:srcRect/>
          <a:stretch/>
        </p:blipFill>
        <p:spPr>
          <a:xfrm rot="5400000">
            <a:off x="4017225" y="-38117"/>
            <a:ext cx="1109497" cy="9144000"/>
          </a:xfrm>
          <a:prstGeom prst="rect">
            <a:avLst/>
          </a:prstGeom>
          <a:noFill/>
          <a:ln>
            <a:noFill/>
          </a:ln>
        </p:spPr>
      </p:pic>
      <p:pic>
        <p:nvPicPr>
          <p:cNvPr id="80" name="Google Shape;80;p15"/>
          <p:cNvPicPr preferRelativeResize="0"/>
          <p:nvPr/>
        </p:nvPicPr>
        <p:blipFill rotWithShape="1">
          <a:blip r:embed="rId4">
            <a:alphaModFix/>
          </a:blip>
          <a:srcRect/>
          <a:stretch/>
        </p:blipFill>
        <p:spPr>
          <a:xfrm>
            <a:off x="357974" y="197149"/>
            <a:ext cx="995337" cy="779575"/>
          </a:xfrm>
          <a:prstGeom prst="rect">
            <a:avLst/>
          </a:prstGeom>
          <a:noFill/>
          <a:ln>
            <a:noFill/>
          </a:ln>
        </p:spPr>
      </p:pic>
      <p:pic>
        <p:nvPicPr>
          <p:cNvPr id="81" name="Google Shape;81;p15"/>
          <p:cNvPicPr preferRelativeResize="0"/>
          <p:nvPr/>
        </p:nvPicPr>
        <p:blipFill rotWithShape="1">
          <a:blip r:embed="rId5">
            <a:alphaModFix/>
          </a:blip>
          <a:srcRect/>
          <a:stretch/>
        </p:blipFill>
        <p:spPr>
          <a:xfrm>
            <a:off x="8034602" y="334621"/>
            <a:ext cx="775806" cy="779575"/>
          </a:xfrm>
          <a:prstGeom prst="rect">
            <a:avLst/>
          </a:prstGeom>
          <a:noFill/>
          <a:ln>
            <a:noFill/>
          </a:ln>
        </p:spPr>
      </p:pic>
      <p:pic>
        <p:nvPicPr>
          <p:cNvPr id="5" name="Picture 4">
            <a:extLst>
              <a:ext uri="{FF2B5EF4-FFF2-40B4-BE49-F238E27FC236}">
                <a16:creationId xmlns:a16="http://schemas.microsoft.com/office/drawing/2014/main" id="{173A4A5D-9A9C-A946-690C-42C2170707A4}"/>
              </a:ext>
            </a:extLst>
          </p:cNvPr>
          <p:cNvPicPr>
            <a:picLocks noChangeAspect="1"/>
          </p:cNvPicPr>
          <p:nvPr/>
        </p:nvPicPr>
        <p:blipFill rotWithShape="1">
          <a:blip r:embed="rId6"/>
          <a:srcRect l="7712" t="9639" r="9979" b="10643"/>
          <a:stretch/>
        </p:blipFill>
        <p:spPr>
          <a:xfrm>
            <a:off x="5378451" y="2888174"/>
            <a:ext cx="2539999" cy="1640301"/>
          </a:xfrm>
          <a:prstGeom prst="rect">
            <a:avLst/>
          </a:prstGeom>
        </p:spPr>
      </p:pic>
    </p:spTree>
    <p:extLst>
      <p:ext uri="{BB962C8B-B14F-4D97-AF65-F5344CB8AC3E}">
        <p14:creationId xmlns:p14="http://schemas.microsoft.com/office/powerpoint/2010/main" val="4144454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txBox="1">
            <a:spLocks noGrp="1"/>
          </p:cNvSpPr>
          <p:nvPr>
            <p:ph type="title" idx="4294967295"/>
          </p:nvPr>
        </p:nvSpPr>
        <p:spPr>
          <a:xfrm>
            <a:off x="877824" y="445025"/>
            <a:ext cx="7412735" cy="761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2800"/>
              <a:buNone/>
            </a:pPr>
            <a:r>
              <a:rPr lang="en-IN" b="1" u="sng" dirty="0">
                <a:latin typeface="Montserrat"/>
                <a:ea typeface="Montserrat"/>
                <a:cs typeface="Montserrat"/>
                <a:sym typeface="Montserrat"/>
              </a:rPr>
              <a:t>Future Scope</a:t>
            </a:r>
            <a:endParaRPr b="1" u="sng" dirty="0">
              <a:latin typeface="Montserrat"/>
              <a:ea typeface="Montserrat"/>
              <a:cs typeface="Montserrat"/>
              <a:sym typeface="Montserrat"/>
            </a:endParaRPr>
          </a:p>
        </p:txBody>
      </p:sp>
      <p:sp>
        <p:nvSpPr>
          <p:cNvPr id="78" name="Google Shape;78;p15"/>
          <p:cNvSpPr txBox="1">
            <a:spLocks noGrp="1"/>
          </p:cNvSpPr>
          <p:nvPr>
            <p:ph type="body" idx="4294967295"/>
          </p:nvPr>
        </p:nvSpPr>
        <p:spPr>
          <a:xfrm>
            <a:off x="357975" y="1285604"/>
            <a:ext cx="8375904" cy="3061406"/>
          </a:xfrm>
          <a:prstGeom prst="rect">
            <a:avLst/>
          </a:prstGeom>
          <a:noFill/>
          <a:ln>
            <a:noFill/>
          </a:ln>
        </p:spPr>
        <p:txBody>
          <a:bodyPr spcFirstLastPara="1" wrap="square" lIns="91425" tIns="91425" rIns="91425" bIns="91425" anchor="t" anchorCtr="0">
            <a:normAutofit/>
          </a:bodyPr>
          <a:lstStyle/>
          <a:p>
            <a:pPr marL="342900" algn="just">
              <a:lnSpc>
                <a:spcPct val="114000"/>
              </a:lnSpc>
              <a:buFont typeface="Times New Roman" panose="02020603050405020304" pitchFamily="18" charset="0"/>
              <a:buChar char="●"/>
            </a:pPr>
            <a:r>
              <a:rPr lang="en-US" sz="1600" dirty="0">
                <a:solidFill>
                  <a:schemeClr val="tx1"/>
                </a:solidFill>
                <a:effectLst/>
                <a:latin typeface="Times New Roman" panose="02020603050405020304" pitchFamily="18" charset="0"/>
                <a:cs typeface="Times New Roman" panose="02020603050405020304" pitchFamily="18" charset="0"/>
              </a:rPr>
              <a:t>The system will be beneficial to students in a number of ways because there is currently no system that can assist students in narrowing down their choices of engineering colleges. </a:t>
            </a:r>
          </a:p>
          <a:p>
            <a:pPr marL="342900" algn="just">
              <a:lnSpc>
                <a:spcPct val="114000"/>
              </a:lnSpc>
              <a:buFont typeface="Times New Roman" panose="02020603050405020304" pitchFamily="18" charset="0"/>
              <a:buChar char="●"/>
            </a:pPr>
            <a:r>
              <a:rPr lang="en-US" sz="1600" dirty="0">
                <a:solidFill>
                  <a:schemeClr val="tx1"/>
                </a:solidFill>
                <a:latin typeface="Times New Roman" panose="02020603050405020304" pitchFamily="18" charset="0"/>
                <a:cs typeface="Times New Roman" panose="02020603050405020304" pitchFamily="18" charset="0"/>
              </a:rPr>
              <a:t>Currently</a:t>
            </a:r>
            <a:r>
              <a:rPr lang="en-US" sz="1600" dirty="0">
                <a:solidFill>
                  <a:schemeClr val="tx1"/>
                </a:solidFill>
                <a:effectLst/>
                <a:latin typeface="Times New Roman" panose="02020603050405020304" pitchFamily="18" charset="0"/>
                <a:cs typeface="Times New Roman" panose="02020603050405020304" pitchFamily="18" charset="0"/>
              </a:rPr>
              <a:t> the system only works for engineering college admission, but in the future, we will expand the system by adding more streams and more features to make it useful for other students as well.</a:t>
            </a:r>
            <a:endParaRPr lang="en-US" sz="1600" dirty="0">
              <a:solidFill>
                <a:schemeClr val="tx1"/>
              </a:solidFill>
              <a:effectLst/>
              <a:latin typeface="Times New Roman" panose="02020603050405020304" pitchFamily="18" charset="0"/>
              <a:cs typeface="Times New Roman" panose="02020603050405020304" pitchFamily="18" charset="0"/>
              <a:sym typeface="Montserrat"/>
            </a:endParaRPr>
          </a:p>
          <a:p>
            <a:pPr marL="342900" algn="just">
              <a:lnSpc>
                <a:spcPct val="114000"/>
              </a:lnSpc>
              <a:buFont typeface="Times New Roman" panose="02020603050405020304" pitchFamily="18" charset="0"/>
              <a:buChar char="●"/>
            </a:pPr>
            <a:r>
              <a:rPr lang="en-US" sz="1600" dirty="0">
                <a:solidFill>
                  <a:schemeClr val="tx1"/>
                </a:solidFill>
                <a:latin typeface="Times New Roman" panose="02020603050405020304" pitchFamily="18" charset="0"/>
                <a:cs typeface="Times New Roman" panose="02020603050405020304" pitchFamily="18" charset="0"/>
                <a:sym typeface="Montserrat"/>
              </a:rPr>
              <a:t>Student who are looking for higher education in aboard, but they are facing same kind of issue so will add solution of it also.</a:t>
            </a:r>
            <a:endParaRPr lang="en-US" sz="1600" dirty="0">
              <a:solidFill>
                <a:schemeClr val="tx1"/>
              </a:solidFill>
              <a:effectLst/>
              <a:latin typeface="Times New Roman" panose="02020603050405020304" pitchFamily="18" charset="0"/>
              <a:cs typeface="Times New Roman" panose="02020603050405020304" pitchFamily="18" charset="0"/>
              <a:sym typeface="Montserrat"/>
            </a:endParaRPr>
          </a:p>
        </p:txBody>
      </p:sp>
      <p:pic>
        <p:nvPicPr>
          <p:cNvPr id="79" name="Google Shape;79;p15"/>
          <p:cNvPicPr preferRelativeResize="0"/>
          <p:nvPr/>
        </p:nvPicPr>
        <p:blipFill rotWithShape="1">
          <a:blip r:embed="rId3">
            <a:alphaModFix/>
          </a:blip>
          <a:srcRect/>
          <a:stretch/>
        </p:blipFill>
        <p:spPr>
          <a:xfrm rot="5400000">
            <a:off x="4017224" y="-157018"/>
            <a:ext cx="1109497" cy="9144001"/>
          </a:xfrm>
          <a:prstGeom prst="rect">
            <a:avLst/>
          </a:prstGeom>
          <a:noFill/>
          <a:ln>
            <a:noFill/>
          </a:ln>
        </p:spPr>
      </p:pic>
      <p:pic>
        <p:nvPicPr>
          <p:cNvPr id="80" name="Google Shape;80;p15"/>
          <p:cNvPicPr preferRelativeResize="0"/>
          <p:nvPr/>
        </p:nvPicPr>
        <p:blipFill rotWithShape="1">
          <a:blip r:embed="rId4">
            <a:alphaModFix/>
          </a:blip>
          <a:srcRect/>
          <a:stretch/>
        </p:blipFill>
        <p:spPr>
          <a:xfrm>
            <a:off x="357975" y="197150"/>
            <a:ext cx="819032" cy="656400"/>
          </a:xfrm>
          <a:prstGeom prst="rect">
            <a:avLst/>
          </a:prstGeom>
          <a:noFill/>
          <a:ln>
            <a:noFill/>
          </a:ln>
        </p:spPr>
      </p:pic>
      <p:pic>
        <p:nvPicPr>
          <p:cNvPr id="81" name="Google Shape;81;p15"/>
          <p:cNvPicPr preferRelativeResize="0"/>
          <p:nvPr/>
        </p:nvPicPr>
        <p:blipFill rotWithShape="1">
          <a:blip r:embed="rId5">
            <a:alphaModFix/>
          </a:blip>
          <a:srcRect/>
          <a:stretch/>
        </p:blipFill>
        <p:spPr>
          <a:xfrm>
            <a:off x="8034602" y="334621"/>
            <a:ext cx="775806" cy="779575"/>
          </a:xfrm>
          <a:prstGeom prst="rect">
            <a:avLst/>
          </a:prstGeom>
          <a:noFill/>
          <a:ln>
            <a:noFill/>
          </a:ln>
        </p:spPr>
      </p:pic>
    </p:spTree>
    <p:extLst>
      <p:ext uri="{BB962C8B-B14F-4D97-AF65-F5344CB8AC3E}">
        <p14:creationId xmlns:p14="http://schemas.microsoft.com/office/powerpoint/2010/main" val="1851997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p:nvPr/>
        </p:nvSpPr>
        <p:spPr>
          <a:xfrm>
            <a:off x="14225" y="1721850"/>
            <a:ext cx="9122100" cy="169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0"/>
          <p:cNvSpPr txBox="1">
            <a:spLocks noGrp="1"/>
          </p:cNvSpPr>
          <p:nvPr>
            <p:ph type="ctrTitle"/>
          </p:nvPr>
        </p:nvSpPr>
        <p:spPr>
          <a:xfrm>
            <a:off x="1763550" y="2092950"/>
            <a:ext cx="5616900" cy="9576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5200"/>
              <a:buNone/>
            </a:pPr>
            <a:r>
              <a:rPr lang="en-US" sz="3600" b="1">
                <a:solidFill>
                  <a:schemeClr val="lt1"/>
                </a:solidFill>
                <a:latin typeface="Montserrat"/>
                <a:ea typeface="Montserrat"/>
                <a:cs typeface="Montserrat"/>
                <a:sym typeface="Montserrat"/>
              </a:rPr>
              <a:t>Thank You!</a:t>
            </a:r>
            <a:endParaRPr sz="3600" b="1">
              <a:solidFill>
                <a:schemeClr val="lt1"/>
              </a:solidFill>
              <a:latin typeface="Montserrat"/>
              <a:ea typeface="Montserrat"/>
              <a:cs typeface="Montserrat"/>
              <a:sym typeface="Montserrat"/>
            </a:endParaRPr>
          </a:p>
        </p:txBody>
      </p:sp>
      <p:pic>
        <p:nvPicPr>
          <p:cNvPr id="127" name="Google Shape;127;p20"/>
          <p:cNvPicPr preferRelativeResize="0"/>
          <p:nvPr/>
        </p:nvPicPr>
        <p:blipFill rotWithShape="1">
          <a:blip r:embed="rId3">
            <a:alphaModFix/>
          </a:blip>
          <a:srcRect/>
          <a:stretch/>
        </p:blipFill>
        <p:spPr>
          <a:xfrm>
            <a:off x="357975" y="197150"/>
            <a:ext cx="819032" cy="656400"/>
          </a:xfrm>
          <a:prstGeom prst="rect">
            <a:avLst/>
          </a:prstGeom>
          <a:noFill/>
          <a:ln>
            <a:noFill/>
          </a:ln>
        </p:spPr>
      </p:pic>
      <p:pic>
        <p:nvPicPr>
          <p:cNvPr id="128" name="Google Shape;128;p20"/>
          <p:cNvPicPr preferRelativeResize="0"/>
          <p:nvPr/>
        </p:nvPicPr>
        <p:blipFill rotWithShape="1">
          <a:blip r:embed="rId4">
            <a:alphaModFix/>
          </a:blip>
          <a:srcRect/>
          <a:stretch/>
        </p:blipFill>
        <p:spPr>
          <a:xfrm>
            <a:off x="7305600" y="0"/>
            <a:ext cx="1838400" cy="5143501"/>
          </a:xfrm>
          <a:prstGeom prst="rect">
            <a:avLst/>
          </a:prstGeom>
          <a:noFill/>
          <a:ln>
            <a:noFill/>
          </a:ln>
        </p:spPr>
      </p:pic>
      <p:pic>
        <p:nvPicPr>
          <p:cNvPr id="129" name="Google Shape;129;p20"/>
          <p:cNvPicPr preferRelativeResize="0"/>
          <p:nvPr/>
        </p:nvPicPr>
        <p:blipFill rotWithShape="1">
          <a:blip r:embed="rId5">
            <a:alphaModFix/>
          </a:blip>
          <a:srcRect/>
          <a:stretch/>
        </p:blipFill>
        <p:spPr>
          <a:xfrm>
            <a:off x="492162" y="4286082"/>
            <a:ext cx="550657" cy="5571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p:nvPr/>
        </p:nvSpPr>
        <p:spPr>
          <a:xfrm>
            <a:off x="21925" y="4917825"/>
            <a:ext cx="9122100" cy="225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 name="Google Shape;66;p14"/>
          <p:cNvPicPr preferRelativeResize="0"/>
          <p:nvPr/>
        </p:nvPicPr>
        <p:blipFill rotWithShape="1">
          <a:blip r:embed="rId3">
            <a:alphaModFix/>
          </a:blip>
          <a:srcRect/>
          <a:stretch/>
        </p:blipFill>
        <p:spPr>
          <a:xfrm>
            <a:off x="0" y="0"/>
            <a:ext cx="1471448" cy="5143502"/>
          </a:xfrm>
          <a:prstGeom prst="rect">
            <a:avLst/>
          </a:prstGeom>
          <a:noFill/>
          <a:ln>
            <a:noFill/>
          </a:ln>
        </p:spPr>
      </p:pic>
      <p:pic>
        <p:nvPicPr>
          <p:cNvPr id="67" name="Google Shape;67;p14"/>
          <p:cNvPicPr preferRelativeResize="0"/>
          <p:nvPr/>
        </p:nvPicPr>
        <p:blipFill rotWithShape="1">
          <a:blip r:embed="rId4">
            <a:alphaModFix/>
          </a:blip>
          <a:srcRect/>
          <a:stretch/>
        </p:blipFill>
        <p:spPr>
          <a:xfrm>
            <a:off x="7983900" y="197150"/>
            <a:ext cx="819032" cy="656400"/>
          </a:xfrm>
          <a:prstGeom prst="rect">
            <a:avLst/>
          </a:prstGeom>
          <a:noFill/>
          <a:ln>
            <a:noFill/>
          </a:ln>
        </p:spPr>
      </p:pic>
      <p:pic>
        <p:nvPicPr>
          <p:cNvPr id="68" name="Google Shape;68;p14"/>
          <p:cNvPicPr preferRelativeResize="0"/>
          <p:nvPr/>
        </p:nvPicPr>
        <p:blipFill rotWithShape="1">
          <a:blip r:embed="rId5">
            <a:alphaModFix/>
          </a:blip>
          <a:srcRect/>
          <a:stretch/>
        </p:blipFill>
        <p:spPr>
          <a:xfrm>
            <a:off x="8118087" y="4204946"/>
            <a:ext cx="550657" cy="557136"/>
          </a:xfrm>
          <a:prstGeom prst="rect">
            <a:avLst/>
          </a:prstGeom>
          <a:noFill/>
          <a:ln>
            <a:noFill/>
          </a:ln>
        </p:spPr>
      </p:pic>
      <p:sp>
        <p:nvSpPr>
          <p:cNvPr id="69" name="Google Shape;69;p14"/>
          <p:cNvSpPr txBox="1"/>
          <p:nvPr/>
        </p:nvSpPr>
        <p:spPr>
          <a:xfrm>
            <a:off x="283030" y="336427"/>
            <a:ext cx="8167288" cy="1477328"/>
          </a:xfrm>
          <a:prstGeom prst="rect">
            <a:avLst/>
          </a:prstGeom>
          <a:noFill/>
          <a:ln>
            <a:noFill/>
          </a:ln>
        </p:spPr>
        <p:txBody>
          <a:bodyPr spcFirstLastPara="1" wrap="square" lIns="0" tIns="0" rIns="0" bIns="0" anchor="t" anchorCtr="0">
            <a:spAutoFit/>
          </a:bodyPr>
          <a:lstStyle/>
          <a:p>
            <a:pPr marL="0" marR="0" lvl="0" indent="0" algn="ctr" rtl="0">
              <a:lnSpc>
                <a:spcPct val="200000"/>
              </a:lnSpc>
              <a:spcBef>
                <a:spcPts val="0"/>
              </a:spcBef>
              <a:spcAft>
                <a:spcPts val="0"/>
              </a:spcAft>
              <a:buNone/>
            </a:pPr>
            <a:r>
              <a:rPr lang="en-US" sz="1600" b="1" i="0" u="none" strike="noStrike" cap="none" dirty="0">
                <a:solidFill>
                  <a:srgbClr val="000000"/>
                </a:solidFill>
                <a:latin typeface="Arimo"/>
                <a:ea typeface="Arimo"/>
                <a:cs typeface="Arimo"/>
                <a:sym typeface="Arimo"/>
              </a:rPr>
              <a:t>Department of Information Technology  Project Phase –II </a:t>
            </a:r>
            <a:endParaRPr dirty="0"/>
          </a:p>
          <a:p>
            <a:pPr marL="0" marR="0" lvl="0" indent="0" algn="ctr" rtl="0">
              <a:lnSpc>
                <a:spcPct val="200000"/>
              </a:lnSpc>
              <a:spcBef>
                <a:spcPts val="0"/>
              </a:spcBef>
              <a:spcAft>
                <a:spcPts val="0"/>
              </a:spcAft>
              <a:buNone/>
            </a:pPr>
            <a:r>
              <a:rPr lang="en-US" sz="1600" b="1" i="0" u="none" strike="noStrike" cap="none" dirty="0">
                <a:solidFill>
                  <a:srgbClr val="000000"/>
                </a:solidFill>
                <a:latin typeface="Arimo"/>
                <a:ea typeface="Arimo"/>
                <a:cs typeface="Arimo"/>
                <a:sym typeface="Arimo"/>
              </a:rPr>
              <a:t>Summer 2023 (Session: 2022-2023)</a:t>
            </a:r>
            <a:endParaRPr dirty="0"/>
          </a:p>
          <a:p>
            <a:pPr marL="0" marR="0" lvl="0" indent="0" algn="ctr" rtl="0">
              <a:lnSpc>
                <a:spcPct val="200000"/>
              </a:lnSpc>
              <a:spcBef>
                <a:spcPts val="0"/>
              </a:spcBef>
              <a:spcAft>
                <a:spcPts val="0"/>
              </a:spcAft>
              <a:buNone/>
            </a:pPr>
            <a:r>
              <a:rPr lang="en-US" sz="1600" b="1" i="0" u="none" strike="noStrike" cap="none" dirty="0">
                <a:solidFill>
                  <a:srgbClr val="930000"/>
                </a:solidFill>
                <a:latin typeface="Arimo"/>
                <a:ea typeface="Arimo"/>
                <a:cs typeface="Arimo"/>
                <a:sym typeface="Arimo"/>
              </a:rPr>
              <a:t>Title of the Project:- College Recommendation System</a:t>
            </a:r>
            <a:endParaRPr dirty="0"/>
          </a:p>
        </p:txBody>
      </p:sp>
      <p:sp>
        <p:nvSpPr>
          <p:cNvPr id="70" name="Google Shape;70;p14"/>
          <p:cNvSpPr txBox="1"/>
          <p:nvPr/>
        </p:nvSpPr>
        <p:spPr>
          <a:xfrm>
            <a:off x="735724" y="2364610"/>
            <a:ext cx="3141937" cy="1292662"/>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sz="1400" b="1" i="0" u="none" strike="noStrike" cap="none" dirty="0">
                <a:solidFill>
                  <a:srgbClr val="000000"/>
                </a:solidFill>
                <a:latin typeface="Arimo"/>
                <a:ea typeface="Arimo"/>
                <a:cs typeface="Arimo"/>
                <a:sym typeface="Arimo"/>
              </a:rPr>
              <a:t>Presented By:</a:t>
            </a:r>
            <a:endParaRPr dirty="0"/>
          </a:p>
          <a:p>
            <a:pPr marL="514350" marR="0" lvl="0" indent="-514350" algn="just" rtl="0">
              <a:lnSpc>
                <a:spcPct val="150000"/>
              </a:lnSpc>
              <a:spcBef>
                <a:spcPts val="0"/>
              </a:spcBef>
              <a:spcAft>
                <a:spcPts val="0"/>
              </a:spcAft>
              <a:buClr>
                <a:srgbClr val="000000"/>
              </a:buClr>
              <a:buSzPts val="1400"/>
              <a:buFont typeface="Arial"/>
              <a:buAutoNum type="arabicPeriod"/>
            </a:pPr>
            <a:r>
              <a:rPr lang="en-US" b="1" dirty="0">
                <a:latin typeface="Arimo"/>
                <a:ea typeface="Arimo"/>
                <a:cs typeface="Arimo"/>
                <a:sym typeface="Arimo"/>
              </a:rPr>
              <a:t>Parth </a:t>
            </a:r>
            <a:r>
              <a:rPr lang="en-US" b="1" dirty="0" err="1">
                <a:latin typeface="Arimo"/>
                <a:ea typeface="Arimo"/>
                <a:cs typeface="Arimo"/>
                <a:sym typeface="Arimo"/>
              </a:rPr>
              <a:t>Mandhare</a:t>
            </a:r>
            <a:r>
              <a:rPr lang="en-US" sz="1400" b="1" i="0" u="none" strike="noStrike" cap="none" dirty="0">
                <a:solidFill>
                  <a:srgbClr val="000000"/>
                </a:solidFill>
                <a:latin typeface="Arimo"/>
                <a:ea typeface="Arimo"/>
                <a:cs typeface="Arimo"/>
                <a:sym typeface="Arimo"/>
              </a:rPr>
              <a:t>(A-</a:t>
            </a:r>
            <a:r>
              <a:rPr lang="en-US" b="1" dirty="0">
                <a:latin typeface="Arimo"/>
                <a:ea typeface="Arimo"/>
                <a:cs typeface="Arimo"/>
                <a:sym typeface="Arimo"/>
              </a:rPr>
              <a:t>31</a:t>
            </a:r>
            <a:r>
              <a:rPr lang="en-US" sz="1400" b="1" i="0" u="none" strike="noStrike" cap="none" dirty="0">
                <a:solidFill>
                  <a:srgbClr val="000000"/>
                </a:solidFill>
                <a:latin typeface="Arimo"/>
                <a:ea typeface="Arimo"/>
                <a:cs typeface="Arimo"/>
                <a:sym typeface="Arimo"/>
              </a:rPr>
              <a:t>)</a:t>
            </a:r>
            <a:endParaRPr dirty="0"/>
          </a:p>
          <a:p>
            <a:pPr marL="514350" marR="0" lvl="0" indent="-514350" algn="just" rtl="0">
              <a:lnSpc>
                <a:spcPct val="150000"/>
              </a:lnSpc>
              <a:spcBef>
                <a:spcPts val="0"/>
              </a:spcBef>
              <a:spcAft>
                <a:spcPts val="0"/>
              </a:spcAft>
              <a:buClr>
                <a:srgbClr val="000000"/>
              </a:buClr>
              <a:buSzPts val="1400"/>
              <a:buFont typeface="Arial"/>
              <a:buAutoNum type="arabicPeriod"/>
            </a:pPr>
            <a:r>
              <a:rPr lang="en-US" sz="1400" b="1" i="0" u="none" strike="noStrike" cap="none" dirty="0" err="1">
                <a:solidFill>
                  <a:srgbClr val="000000"/>
                </a:solidFill>
                <a:latin typeface="Arimo"/>
                <a:ea typeface="Arimo"/>
                <a:cs typeface="Arimo"/>
                <a:sym typeface="Arimo"/>
              </a:rPr>
              <a:t>Prajesh</a:t>
            </a:r>
            <a:r>
              <a:rPr lang="en-US" sz="1400" b="1" i="0" u="none" strike="noStrike" cap="none" dirty="0">
                <a:solidFill>
                  <a:srgbClr val="000000"/>
                </a:solidFill>
                <a:latin typeface="Arimo"/>
                <a:ea typeface="Arimo"/>
                <a:cs typeface="Arimo"/>
                <a:sym typeface="Arimo"/>
              </a:rPr>
              <a:t> </a:t>
            </a:r>
            <a:r>
              <a:rPr lang="en-US" sz="1400" b="1" i="0" u="none" strike="noStrike" cap="none" dirty="0" err="1">
                <a:solidFill>
                  <a:srgbClr val="000000"/>
                </a:solidFill>
                <a:latin typeface="Arimo"/>
                <a:ea typeface="Arimo"/>
                <a:cs typeface="Arimo"/>
                <a:sym typeface="Arimo"/>
              </a:rPr>
              <a:t>Dhande</a:t>
            </a:r>
            <a:r>
              <a:rPr lang="en-US" sz="1400" b="1" i="0" u="none" strike="noStrike" cap="none" dirty="0">
                <a:solidFill>
                  <a:srgbClr val="000000"/>
                </a:solidFill>
                <a:latin typeface="Arimo"/>
                <a:ea typeface="Arimo"/>
                <a:cs typeface="Arimo"/>
                <a:sym typeface="Arimo"/>
              </a:rPr>
              <a:t>(A-33)</a:t>
            </a:r>
            <a:endParaRPr dirty="0"/>
          </a:p>
          <a:p>
            <a:pPr marL="514350" marR="0" lvl="0" indent="-514350" algn="just" rtl="0">
              <a:lnSpc>
                <a:spcPct val="150000"/>
              </a:lnSpc>
              <a:spcBef>
                <a:spcPts val="0"/>
              </a:spcBef>
              <a:spcAft>
                <a:spcPts val="0"/>
              </a:spcAft>
              <a:buClr>
                <a:srgbClr val="000000"/>
              </a:buClr>
              <a:buSzPts val="1400"/>
              <a:buFont typeface="Arial"/>
              <a:buAutoNum type="arabicPeriod"/>
            </a:pPr>
            <a:r>
              <a:rPr lang="en-US" sz="1400" b="1" i="0" u="none" strike="noStrike" cap="none" dirty="0">
                <a:solidFill>
                  <a:srgbClr val="000000"/>
                </a:solidFill>
                <a:latin typeface="Arimo"/>
                <a:ea typeface="Arimo"/>
                <a:cs typeface="Arimo"/>
                <a:sym typeface="Arimo"/>
              </a:rPr>
              <a:t>Prajwal Rathod(</a:t>
            </a:r>
            <a:r>
              <a:rPr lang="en-US" b="1" dirty="0">
                <a:latin typeface="Arimo"/>
                <a:ea typeface="Arimo"/>
                <a:cs typeface="Arimo"/>
                <a:sym typeface="Arimo"/>
              </a:rPr>
              <a:t>A-34)</a:t>
            </a:r>
            <a:endParaRPr dirty="0"/>
          </a:p>
        </p:txBody>
      </p:sp>
      <p:sp>
        <p:nvSpPr>
          <p:cNvPr id="71" name="Google Shape;71;p14"/>
          <p:cNvSpPr txBox="1"/>
          <p:nvPr/>
        </p:nvSpPr>
        <p:spPr>
          <a:xfrm>
            <a:off x="5975573" y="2364610"/>
            <a:ext cx="2688771" cy="1292662"/>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400" b="1" i="0" u="none" strike="noStrike" cap="none" dirty="0">
                <a:solidFill>
                  <a:srgbClr val="000000"/>
                </a:solidFill>
                <a:latin typeface="Arimo"/>
                <a:ea typeface="Arimo"/>
                <a:cs typeface="Arimo"/>
                <a:sym typeface="Arimo"/>
              </a:rPr>
              <a:t>Guide:-</a:t>
            </a:r>
            <a:endParaRPr dirty="0"/>
          </a:p>
          <a:p>
            <a:pPr marL="0" marR="0" lvl="0" indent="0" algn="ctr" rtl="0">
              <a:lnSpc>
                <a:spcPct val="150000"/>
              </a:lnSpc>
              <a:spcBef>
                <a:spcPts val="0"/>
              </a:spcBef>
              <a:spcAft>
                <a:spcPts val="0"/>
              </a:spcAft>
              <a:buNone/>
            </a:pPr>
            <a:r>
              <a:rPr lang="en-US" b="1" dirty="0">
                <a:latin typeface="Arimo"/>
                <a:ea typeface="Arimo"/>
                <a:cs typeface="Arimo"/>
                <a:sym typeface="Arimo"/>
              </a:rPr>
              <a:t>Prof. Sonali </a:t>
            </a:r>
            <a:r>
              <a:rPr lang="en-US" b="1" dirty="0" err="1">
                <a:latin typeface="Arimo"/>
                <a:ea typeface="Arimo"/>
                <a:cs typeface="Arimo"/>
                <a:sym typeface="Arimo"/>
              </a:rPr>
              <a:t>Guhe</a:t>
            </a:r>
            <a:endParaRPr dirty="0"/>
          </a:p>
          <a:p>
            <a:pPr marL="0" marR="0" lvl="0" indent="0" algn="ctr" rtl="0">
              <a:lnSpc>
                <a:spcPct val="150000"/>
              </a:lnSpc>
              <a:spcBef>
                <a:spcPts val="0"/>
              </a:spcBef>
              <a:spcAft>
                <a:spcPts val="0"/>
              </a:spcAft>
              <a:buNone/>
            </a:pPr>
            <a:r>
              <a:rPr lang="en-US" sz="1400" b="1" i="0" u="none" strike="noStrike" cap="none" dirty="0">
                <a:solidFill>
                  <a:srgbClr val="000000"/>
                </a:solidFill>
                <a:latin typeface="Arimo"/>
                <a:ea typeface="Arimo"/>
                <a:cs typeface="Arimo"/>
                <a:sym typeface="Arimo"/>
              </a:rPr>
              <a:t>Assistant Professor</a:t>
            </a:r>
            <a:endParaRPr dirty="0"/>
          </a:p>
          <a:p>
            <a:pPr marL="0" marR="0" lvl="0" indent="0" algn="ctr" rtl="0">
              <a:lnSpc>
                <a:spcPct val="150000"/>
              </a:lnSpc>
              <a:spcBef>
                <a:spcPts val="0"/>
              </a:spcBef>
              <a:spcAft>
                <a:spcPts val="0"/>
              </a:spcAft>
              <a:buNone/>
            </a:pPr>
            <a:r>
              <a:rPr lang="en-US" sz="1400" b="1" i="0" u="none" strike="noStrike" cap="none" dirty="0">
                <a:solidFill>
                  <a:srgbClr val="000000"/>
                </a:solidFill>
                <a:latin typeface="Arimo"/>
                <a:ea typeface="Arimo"/>
                <a:cs typeface="Arimo"/>
                <a:sym typeface="Arimo"/>
              </a:rPr>
              <a:t>GHRCE ,Nagpur</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txBox="1">
            <a:spLocks noGrp="1"/>
          </p:cNvSpPr>
          <p:nvPr>
            <p:ph type="title" idx="4294967295"/>
          </p:nvPr>
        </p:nvSpPr>
        <p:spPr>
          <a:xfrm>
            <a:off x="749808" y="445026"/>
            <a:ext cx="7412735" cy="761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2800"/>
              <a:buNone/>
            </a:pPr>
            <a:r>
              <a:rPr lang="en-IN" b="1" u="sng" dirty="0">
                <a:latin typeface="Montserrat"/>
                <a:ea typeface="Montserrat"/>
                <a:cs typeface="Montserrat"/>
                <a:sym typeface="Montserrat"/>
              </a:rPr>
              <a:t>Introduction</a:t>
            </a:r>
            <a:endParaRPr b="1" u="sng" dirty="0">
              <a:latin typeface="Montserrat"/>
              <a:ea typeface="Montserrat"/>
              <a:cs typeface="Montserrat"/>
              <a:sym typeface="Montserrat"/>
            </a:endParaRPr>
          </a:p>
        </p:txBody>
      </p:sp>
      <p:sp>
        <p:nvSpPr>
          <p:cNvPr id="78" name="Google Shape;78;p15"/>
          <p:cNvSpPr txBox="1">
            <a:spLocks noGrp="1"/>
          </p:cNvSpPr>
          <p:nvPr>
            <p:ph type="body" idx="4294967295"/>
          </p:nvPr>
        </p:nvSpPr>
        <p:spPr>
          <a:xfrm>
            <a:off x="268224" y="1224599"/>
            <a:ext cx="8375904" cy="2986875"/>
          </a:xfrm>
          <a:prstGeom prst="rect">
            <a:avLst/>
          </a:prstGeom>
          <a:noFill/>
          <a:ln>
            <a:noFill/>
          </a:ln>
        </p:spPr>
        <p:txBody>
          <a:bodyPr spcFirstLastPara="1" wrap="square" lIns="91425" tIns="91425" rIns="91425" bIns="91425" anchor="t" anchorCtr="0">
            <a:normAutofit/>
          </a:bodyPr>
          <a:lstStyle/>
          <a:p>
            <a:pPr marL="285750" indent="-285750">
              <a:spcAft>
                <a:spcPts val="1200"/>
              </a:spcAft>
            </a:pPr>
            <a:r>
              <a:rPr lang="en-US" sz="1500" dirty="0">
                <a:solidFill>
                  <a:schemeClr val="tx1"/>
                </a:solidFill>
                <a:effectLst/>
                <a:latin typeface="Times New Roman" panose="02020603050405020304" pitchFamily="18" charset="0"/>
                <a:cs typeface="Times New Roman" panose="02020603050405020304" pitchFamily="18" charset="0"/>
              </a:rPr>
              <a:t>Making a career decision by selecting the appropriate college is very important for every students.</a:t>
            </a:r>
          </a:p>
          <a:p>
            <a:pPr marL="285750" indent="-285750">
              <a:spcAft>
                <a:spcPts val="1200"/>
              </a:spcAft>
            </a:pPr>
            <a:r>
              <a:rPr lang="en-US" sz="1500" dirty="0">
                <a:solidFill>
                  <a:schemeClr val="tx1"/>
                </a:solidFill>
                <a:effectLst/>
                <a:latin typeface="Times New Roman" panose="02020603050405020304" pitchFamily="18" charset="0"/>
                <a:cs typeface="Times New Roman" panose="02020603050405020304" pitchFamily="18" charset="0"/>
              </a:rPr>
              <a:t>Students get confused while filling the form of admission process, due to improper information and lack of knowledge about how to set the preference list of colleges</a:t>
            </a:r>
          </a:p>
          <a:p>
            <a:pPr marL="285750" indent="-285750">
              <a:spcAft>
                <a:spcPts val="1200"/>
              </a:spcAft>
            </a:pPr>
            <a:r>
              <a:rPr lang="en-US" sz="15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In today’s world with growing technologies, there are many tools build to reduce the human work and help them work efficiently.</a:t>
            </a:r>
            <a:endParaRPr lang="en-US" sz="1500" dirty="0">
              <a:solidFill>
                <a:schemeClr val="tx1"/>
              </a:solidFill>
              <a:effectLst/>
              <a:latin typeface="Times New Roman" panose="02020603050405020304" pitchFamily="18" charset="0"/>
              <a:cs typeface="Times New Roman" panose="02020603050405020304" pitchFamily="18" charset="0"/>
            </a:endParaRPr>
          </a:p>
          <a:p>
            <a:pPr marL="285750" indent="-285750">
              <a:spcAft>
                <a:spcPts val="1200"/>
              </a:spcAft>
            </a:pPr>
            <a:r>
              <a:rPr lang="en-US" sz="1500" dirty="0">
                <a:solidFill>
                  <a:schemeClr val="tx1"/>
                </a:solidFill>
                <a:effectLst/>
                <a:latin typeface="Times New Roman" panose="02020603050405020304" pitchFamily="18" charset="0"/>
                <a:cs typeface="Times New Roman" panose="02020603050405020304" pitchFamily="18" charset="0"/>
              </a:rPr>
              <a:t>Recommend correct and suitable college to the students.  </a:t>
            </a:r>
          </a:p>
          <a:p>
            <a:pPr marL="285750" indent="-285750">
              <a:spcAft>
                <a:spcPts val="1200"/>
              </a:spcAft>
            </a:pPr>
            <a:r>
              <a:rPr lang="en-US" sz="1500" dirty="0">
                <a:solidFill>
                  <a:schemeClr val="tx1"/>
                </a:solidFill>
                <a:effectLst/>
                <a:latin typeface="Times New Roman" panose="02020603050405020304" pitchFamily="18" charset="0"/>
                <a:cs typeface="Times New Roman" panose="02020603050405020304" pitchFamily="18" charset="0"/>
              </a:rPr>
              <a:t>AI and Machine learning techniques are widely used in these scenarios..</a:t>
            </a:r>
            <a:endParaRPr sz="1500" dirty="0">
              <a:solidFill>
                <a:schemeClr val="tx1"/>
              </a:solidFill>
              <a:latin typeface="Times New Roman" panose="02020603050405020304" pitchFamily="18" charset="0"/>
              <a:ea typeface="Montserrat"/>
              <a:cs typeface="Times New Roman" panose="02020603050405020304" pitchFamily="18" charset="0"/>
              <a:sym typeface="Montserrat"/>
            </a:endParaRPr>
          </a:p>
        </p:txBody>
      </p:sp>
      <p:pic>
        <p:nvPicPr>
          <p:cNvPr id="79" name="Google Shape;79;p15"/>
          <p:cNvPicPr preferRelativeResize="0"/>
          <p:nvPr/>
        </p:nvPicPr>
        <p:blipFill rotWithShape="1">
          <a:blip r:embed="rId3">
            <a:alphaModFix/>
          </a:blip>
          <a:srcRect/>
          <a:stretch/>
        </p:blipFill>
        <p:spPr>
          <a:xfrm>
            <a:off x="7876032" y="0"/>
            <a:ext cx="1267993" cy="5143501"/>
          </a:xfrm>
          <a:prstGeom prst="rect">
            <a:avLst/>
          </a:prstGeom>
          <a:noFill/>
          <a:ln>
            <a:noFill/>
          </a:ln>
        </p:spPr>
      </p:pic>
      <p:pic>
        <p:nvPicPr>
          <p:cNvPr id="80" name="Google Shape;80;p15"/>
          <p:cNvPicPr preferRelativeResize="0"/>
          <p:nvPr/>
        </p:nvPicPr>
        <p:blipFill rotWithShape="1">
          <a:blip r:embed="rId4">
            <a:alphaModFix/>
          </a:blip>
          <a:srcRect/>
          <a:stretch/>
        </p:blipFill>
        <p:spPr>
          <a:xfrm>
            <a:off x="357975" y="197150"/>
            <a:ext cx="819032" cy="656400"/>
          </a:xfrm>
          <a:prstGeom prst="rect">
            <a:avLst/>
          </a:prstGeom>
          <a:noFill/>
          <a:ln>
            <a:noFill/>
          </a:ln>
        </p:spPr>
      </p:pic>
      <p:pic>
        <p:nvPicPr>
          <p:cNvPr id="81" name="Google Shape;81;p15"/>
          <p:cNvPicPr preferRelativeResize="0"/>
          <p:nvPr/>
        </p:nvPicPr>
        <p:blipFill rotWithShape="1">
          <a:blip r:embed="rId5">
            <a:alphaModFix/>
          </a:blip>
          <a:srcRect/>
          <a:stretch/>
        </p:blipFill>
        <p:spPr>
          <a:xfrm>
            <a:off x="492162" y="4286082"/>
            <a:ext cx="550657" cy="557136"/>
          </a:xfrm>
          <a:prstGeom prst="rect">
            <a:avLst/>
          </a:prstGeom>
          <a:noFill/>
          <a:ln>
            <a:noFill/>
          </a:ln>
        </p:spPr>
      </p:pic>
      <p:pic>
        <p:nvPicPr>
          <p:cNvPr id="2" name="Picture 1">
            <a:extLst>
              <a:ext uri="{FF2B5EF4-FFF2-40B4-BE49-F238E27FC236}">
                <a16:creationId xmlns:a16="http://schemas.microsoft.com/office/drawing/2014/main" id="{765EA6DD-BF33-5B90-1EA6-0DBE92172FF2}"/>
              </a:ext>
            </a:extLst>
          </p:cNvPr>
          <p:cNvPicPr>
            <a:picLocks noChangeAspect="1"/>
          </p:cNvPicPr>
          <p:nvPr/>
        </p:nvPicPr>
        <p:blipFill>
          <a:blip r:embed="rId6"/>
          <a:stretch>
            <a:fillRect/>
          </a:stretch>
        </p:blipFill>
        <p:spPr>
          <a:xfrm>
            <a:off x="6608076" y="2727432"/>
            <a:ext cx="1691373" cy="169137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txBox="1">
            <a:spLocks noGrp="1"/>
          </p:cNvSpPr>
          <p:nvPr>
            <p:ph type="title" idx="4294967295"/>
          </p:nvPr>
        </p:nvSpPr>
        <p:spPr>
          <a:xfrm>
            <a:off x="877824" y="445025"/>
            <a:ext cx="7412735" cy="761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2800"/>
              <a:buNone/>
            </a:pPr>
            <a:r>
              <a:rPr lang="en-IN" b="1" u="sng" dirty="0">
                <a:latin typeface="Montserrat"/>
                <a:ea typeface="Montserrat"/>
                <a:cs typeface="Montserrat"/>
                <a:sym typeface="Montserrat"/>
              </a:rPr>
              <a:t>Objective</a:t>
            </a:r>
            <a:endParaRPr b="1" u="sng" dirty="0">
              <a:latin typeface="Montserrat"/>
              <a:ea typeface="Montserrat"/>
              <a:cs typeface="Montserrat"/>
              <a:sym typeface="Montserrat"/>
            </a:endParaRPr>
          </a:p>
        </p:txBody>
      </p:sp>
      <p:sp>
        <p:nvSpPr>
          <p:cNvPr id="78" name="Google Shape;78;p15"/>
          <p:cNvSpPr txBox="1">
            <a:spLocks noGrp="1"/>
          </p:cNvSpPr>
          <p:nvPr>
            <p:ph type="body" idx="4294967295"/>
          </p:nvPr>
        </p:nvSpPr>
        <p:spPr>
          <a:xfrm>
            <a:off x="384022" y="1334610"/>
            <a:ext cx="8375904" cy="3022774"/>
          </a:xfrm>
          <a:prstGeom prst="rect">
            <a:avLst/>
          </a:prstGeom>
          <a:noFill/>
          <a:ln>
            <a:noFill/>
          </a:ln>
        </p:spPr>
        <p:txBody>
          <a:bodyPr spcFirstLastPara="1" wrap="square" lIns="91425" tIns="91425" rIns="91425" bIns="91425" anchor="t" anchorCtr="0">
            <a:noAutofit/>
          </a:bodyPr>
          <a:lstStyle/>
          <a:p>
            <a:pPr marL="0" algn="just">
              <a:lnSpc>
                <a:spcPct val="100000"/>
              </a:lnSpc>
            </a:pPr>
            <a:r>
              <a:rPr lang="en-US" sz="15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system aims to help students make informed decisions about their higher education by providing   </a:t>
            </a:r>
          </a:p>
          <a:p>
            <a:pPr marL="0" indent="0" algn="just">
              <a:lnSpc>
                <a:spcPct val="100000"/>
              </a:lnSpc>
              <a:buNone/>
            </a:pPr>
            <a:r>
              <a:rPr lang="en-US" sz="15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a:t>
            </a:r>
            <a:r>
              <a:rPr lang="en-US" sz="15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them with a list of colleges and universities that best match their needs and preferences.</a:t>
            </a:r>
          </a:p>
          <a:p>
            <a:pPr marL="0" indent="0" algn="just">
              <a:lnSpc>
                <a:spcPct val="100000"/>
              </a:lnSpc>
              <a:buNone/>
            </a:pPr>
            <a:endParaRPr lang="en-US" sz="15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00000"/>
              </a:lnSpc>
              <a:spcAft>
                <a:spcPts val="1200"/>
              </a:spcAft>
            </a:pPr>
            <a:r>
              <a:rPr lang="en-US" sz="15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To reduce the manual work(comparing prospectus, keeping in mind choice codes) of the students.</a:t>
            </a:r>
          </a:p>
          <a:p>
            <a:pPr marL="285750" indent="-285750" algn="just">
              <a:lnSpc>
                <a:spcPct val="100000"/>
              </a:lnSpc>
              <a:spcAft>
                <a:spcPts val="1200"/>
              </a:spcAft>
            </a:pPr>
            <a:r>
              <a:rPr lang="en-US" sz="15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To guide the students toward a right future by helping them to select a good college.</a:t>
            </a:r>
          </a:p>
          <a:p>
            <a:pPr marL="285750" indent="-285750" algn="just">
              <a:lnSpc>
                <a:spcPct val="100000"/>
              </a:lnSpc>
              <a:spcAft>
                <a:spcPts val="1200"/>
              </a:spcAft>
            </a:pPr>
            <a:r>
              <a:rPr lang="en-US" sz="15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System is designed to be flexible and adaptable to accommodate changes in student needs and preferences.</a:t>
            </a:r>
            <a:endParaRPr lang="en-US" sz="15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00000"/>
              </a:lnSpc>
              <a:spcAft>
                <a:spcPts val="1200"/>
              </a:spcAft>
            </a:pPr>
            <a:endParaRPr lang="en-US" sz="15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00000"/>
              </a:lnSpc>
              <a:spcAft>
                <a:spcPts val="1200"/>
              </a:spcAft>
            </a:pPr>
            <a:endParaRPr lang="en-US" sz="1500" dirty="0">
              <a:solidFill>
                <a:schemeClr val="tx1"/>
              </a:solidFill>
              <a:effectLst/>
              <a:latin typeface="Times New Roman" panose="02020603050405020304" pitchFamily="18" charset="0"/>
              <a:cs typeface="Times New Roman" panose="02020603050405020304" pitchFamily="18" charset="0"/>
            </a:endParaRPr>
          </a:p>
          <a:p>
            <a:pPr marL="0" indent="0" algn="just">
              <a:lnSpc>
                <a:spcPct val="100000"/>
              </a:lnSpc>
              <a:spcAft>
                <a:spcPts val="1200"/>
              </a:spcAft>
              <a:buNone/>
            </a:pPr>
            <a:endParaRPr lang="en-US" sz="1500" dirty="0">
              <a:solidFill>
                <a:schemeClr val="tx1"/>
              </a:solidFill>
              <a:effectLst/>
              <a:latin typeface="Times New Roman" panose="02020603050405020304" pitchFamily="18" charset="0"/>
              <a:cs typeface="Times New Roman" panose="02020603050405020304" pitchFamily="18" charset="0"/>
            </a:endParaRPr>
          </a:p>
          <a:p>
            <a:pPr marL="0" indent="0" algn="just">
              <a:lnSpc>
                <a:spcPct val="100000"/>
              </a:lnSpc>
              <a:spcAft>
                <a:spcPts val="1200"/>
              </a:spcAft>
              <a:buNone/>
            </a:pPr>
            <a:endParaRPr sz="1500" dirty="0">
              <a:solidFill>
                <a:schemeClr val="tx1"/>
              </a:solidFill>
              <a:latin typeface="Times New Roman" panose="02020603050405020304" pitchFamily="18" charset="0"/>
              <a:ea typeface="Montserrat"/>
              <a:cs typeface="Times New Roman" panose="02020603050405020304" pitchFamily="18" charset="0"/>
              <a:sym typeface="Montserrat"/>
            </a:endParaRPr>
          </a:p>
        </p:txBody>
      </p:sp>
      <p:pic>
        <p:nvPicPr>
          <p:cNvPr id="80" name="Google Shape;80;p15"/>
          <p:cNvPicPr preferRelativeResize="0"/>
          <p:nvPr/>
        </p:nvPicPr>
        <p:blipFill rotWithShape="1">
          <a:blip r:embed="rId3">
            <a:alphaModFix/>
          </a:blip>
          <a:srcRect/>
          <a:stretch/>
        </p:blipFill>
        <p:spPr>
          <a:xfrm>
            <a:off x="357975" y="197150"/>
            <a:ext cx="819032" cy="656400"/>
          </a:xfrm>
          <a:prstGeom prst="rect">
            <a:avLst/>
          </a:prstGeom>
          <a:noFill/>
          <a:ln>
            <a:noFill/>
          </a:ln>
        </p:spPr>
      </p:pic>
      <p:pic>
        <p:nvPicPr>
          <p:cNvPr id="81" name="Google Shape;81;p15"/>
          <p:cNvPicPr preferRelativeResize="0"/>
          <p:nvPr/>
        </p:nvPicPr>
        <p:blipFill rotWithShape="1">
          <a:blip r:embed="rId4">
            <a:alphaModFix/>
          </a:blip>
          <a:srcRect/>
          <a:stretch/>
        </p:blipFill>
        <p:spPr>
          <a:xfrm>
            <a:off x="492162" y="4286082"/>
            <a:ext cx="550657" cy="557136"/>
          </a:xfrm>
          <a:prstGeom prst="rect">
            <a:avLst/>
          </a:prstGeom>
          <a:noFill/>
          <a:ln>
            <a:noFill/>
          </a:ln>
        </p:spPr>
      </p:pic>
      <p:pic>
        <p:nvPicPr>
          <p:cNvPr id="2" name="Google Shape;79;p15">
            <a:extLst>
              <a:ext uri="{FF2B5EF4-FFF2-40B4-BE49-F238E27FC236}">
                <a16:creationId xmlns:a16="http://schemas.microsoft.com/office/drawing/2014/main" id="{D772B5C2-2F08-EAB8-5772-AEDF9F7E278D}"/>
              </a:ext>
            </a:extLst>
          </p:cNvPr>
          <p:cNvPicPr preferRelativeResize="0"/>
          <p:nvPr/>
        </p:nvPicPr>
        <p:blipFill rotWithShape="1">
          <a:blip r:embed="rId5">
            <a:alphaModFix/>
          </a:blip>
          <a:srcRect/>
          <a:stretch/>
        </p:blipFill>
        <p:spPr>
          <a:xfrm rot="5400000">
            <a:off x="4010876" y="-283530"/>
            <a:ext cx="1109497" cy="9143999"/>
          </a:xfrm>
          <a:prstGeom prst="rect">
            <a:avLst/>
          </a:prstGeom>
          <a:noFill/>
          <a:ln>
            <a:noFill/>
          </a:ln>
        </p:spPr>
      </p:pic>
      <p:pic>
        <p:nvPicPr>
          <p:cNvPr id="6" name="Picture 5">
            <a:extLst>
              <a:ext uri="{FF2B5EF4-FFF2-40B4-BE49-F238E27FC236}">
                <a16:creationId xmlns:a16="http://schemas.microsoft.com/office/drawing/2014/main" id="{95517A5D-E3B5-6E64-DAAC-BC8B94C9DBD9}"/>
              </a:ext>
            </a:extLst>
          </p:cNvPr>
          <p:cNvPicPr>
            <a:picLocks noChangeAspect="1"/>
          </p:cNvPicPr>
          <p:nvPr/>
        </p:nvPicPr>
        <p:blipFill>
          <a:blip r:embed="rId6"/>
          <a:stretch>
            <a:fillRect/>
          </a:stretch>
        </p:blipFill>
        <p:spPr>
          <a:xfrm>
            <a:off x="4442424" y="3206750"/>
            <a:ext cx="1571718" cy="1571375"/>
          </a:xfrm>
          <a:prstGeom prst="rect">
            <a:avLst/>
          </a:prstGeom>
        </p:spPr>
      </p:pic>
    </p:spTree>
    <p:extLst>
      <p:ext uri="{BB962C8B-B14F-4D97-AF65-F5344CB8AC3E}">
        <p14:creationId xmlns:p14="http://schemas.microsoft.com/office/powerpoint/2010/main" val="663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txBox="1">
            <a:spLocks noGrp="1"/>
          </p:cNvSpPr>
          <p:nvPr>
            <p:ph type="title" idx="4294967295"/>
          </p:nvPr>
        </p:nvSpPr>
        <p:spPr>
          <a:xfrm>
            <a:off x="877824" y="445025"/>
            <a:ext cx="7412735" cy="761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2800"/>
              <a:buNone/>
            </a:pPr>
            <a:r>
              <a:rPr lang="en-IN" b="1" u="sng" dirty="0">
                <a:latin typeface="Montserrat"/>
                <a:ea typeface="Montserrat"/>
                <a:cs typeface="Montserrat"/>
                <a:sym typeface="Montserrat"/>
              </a:rPr>
              <a:t>Solution</a:t>
            </a:r>
            <a:endParaRPr b="1" u="sng" dirty="0">
              <a:latin typeface="Montserrat"/>
              <a:ea typeface="Montserrat"/>
              <a:cs typeface="Montserrat"/>
              <a:sym typeface="Montserrat"/>
            </a:endParaRPr>
          </a:p>
        </p:txBody>
      </p:sp>
      <p:sp>
        <p:nvSpPr>
          <p:cNvPr id="78" name="Google Shape;78;p15"/>
          <p:cNvSpPr txBox="1">
            <a:spLocks noGrp="1"/>
          </p:cNvSpPr>
          <p:nvPr>
            <p:ph type="body" idx="4294967295"/>
          </p:nvPr>
        </p:nvSpPr>
        <p:spPr>
          <a:xfrm>
            <a:off x="268224" y="1224600"/>
            <a:ext cx="8375904" cy="3061406"/>
          </a:xfrm>
          <a:prstGeom prst="rect">
            <a:avLst/>
          </a:prstGeom>
          <a:noFill/>
          <a:ln>
            <a:noFill/>
          </a:ln>
        </p:spPr>
        <p:txBody>
          <a:bodyPr spcFirstLastPara="1" wrap="square" lIns="91425" tIns="91425" rIns="91425" bIns="91425" anchor="t" anchorCtr="0">
            <a:normAutofit/>
          </a:bodyPr>
          <a:lstStyle/>
          <a:p>
            <a:pPr marL="342900" algn="just">
              <a:lnSpc>
                <a:spcPct val="150000"/>
              </a:lnSpc>
              <a:buFont typeface="Times New Roman" panose="02020603050405020304" pitchFamily="18" charset="0"/>
              <a:buChar char="●"/>
            </a:pPr>
            <a:r>
              <a:rPr lang="en-US" sz="1400" dirty="0">
                <a:solidFill>
                  <a:schemeClr val="tx1"/>
                </a:solidFill>
                <a:effectLst/>
                <a:latin typeface="Times New Roman" panose="02020603050405020304" pitchFamily="18" charset="0"/>
                <a:cs typeface="Times New Roman" panose="02020603050405020304" pitchFamily="18" charset="0"/>
              </a:rPr>
              <a:t>Recommendation techniques mostly uses data </a:t>
            </a:r>
            <a:r>
              <a:rPr lang="en-US" sz="1400" dirty="0">
                <a:solidFill>
                  <a:schemeClr val="tx1"/>
                </a:solidFill>
                <a:latin typeface="Times New Roman" panose="02020603050405020304" pitchFamily="18" charset="0"/>
                <a:cs typeface="Times New Roman" panose="02020603050405020304" pitchFamily="18" charset="0"/>
              </a:rPr>
              <a:t>collection, data processing, data analysis</a:t>
            </a:r>
            <a:r>
              <a:rPr lang="en-US" sz="1400" dirty="0">
                <a:solidFill>
                  <a:schemeClr val="tx1"/>
                </a:solidFill>
                <a:effectLst/>
                <a:latin typeface="Times New Roman" panose="02020603050405020304" pitchFamily="18" charset="0"/>
                <a:cs typeface="Times New Roman" panose="02020603050405020304" pitchFamily="18" charset="0"/>
              </a:rPr>
              <a:t> and machine learning algorithm for providing required output.</a:t>
            </a:r>
          </a:p>
          <a:p>
            <a:pPr marL="342900" algn="just">
              <a:lnSpc>
                <a:spcPct val="150000"/>
              </a:lnSpc>
              <a:buFont typeface="Times New Roman" panose="02020603050405020304" pitchFamily="18" charset="0"/>
              <a:buChar char="●"/>
            </a:pPr>
            <a:r>
              <a:rPr lang="en-US" sz="14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College Recommendation System is a user-friendly web based application that is easy to use and handle.</a:t>
            </a:r>
          </a:p>
          <a:p>
            <a:pPr marL="0" algn="just">
              <a:lnSpc>
                <a:spcPct val="150000"/>
              </a:lnSpc>
            </a:pPr>
            <a:r>
              <a:rPr lang="en-US" sz="14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system is been tested before implementing and is providing 89% accurate result.                                                                                                                                                                                                                                      </a:t>
            </a:r>
          </a:p>
          <a:p>
            <a:pPr marL="0" algn="just">
              <a:lnSpc>
                <a:spcPct val="150000"/>
              </a:lnSpc>
            </a:pPr>
            <a:r>
              <a:rPr lang="en-US" sz="1400" dirty="0">
                <a:solidFill>
                  <a:schemeClr val="tx1"/>
                </a:solidFill>
                <a:effectLst/>
                <a:latin typeface="Times New Roman" panose="02020603050405020304" pitchFamily="18" charset="0"/>
                <a:cs typeface="Times New Roman" panose="02020603050405020304" pitchFamily="18" charset="0"/>
              </a:rPr>
              <a:t> This project will help the high school students to get the list of colleges based on their scores.</a:t>
            </a:r>
          </a:p>
          <a:p>
            <a:pPr marL="0" indent="0" algn="just">
              <a:lnSpc>
                <a:spcPct val="150000"/>
              </a:lnSpc>
              <a:spcAft>
                <a:spcPts val="1200"/>
              </a:spcAft>
              <a:buNone/>
            </a:pPr>
            <a:endParaRPr sz="1400" dirty="0">
              <a:solidFill>
                <a:schemeClr val="tx1"/>
              </a:solidFill>
              <a:latin typeface="Times New Roman" panose="02020603050405020304" pitchFamily="18" charset="0"/>
              <a:ea typeface="Montserrat"/>
              <a:cs typeface="Times New Roman" panose="02020603050405020304" pitchFamily="18" charset="0"/>
              <a:sym typeface="Montserrat"/>
            </a:endParaRPr>
          </a:p>
        </p:txBody>
      </p:sp>
      <p:pic>
        <p:nvPicPr>
          <p:cNvPr id="79" name="Google Shape;79;p15"/>
          <p:cNvPicPr preferRelativeResize="0"/>
          <p:nvPr/>
        </p:nvPicPr>
        <p:blipFill rotWithShape="1">
          <a:blip r:embed="rId3">
            <a:alphaModFix/>
          </a:blip>
          <a:srcRect/>
          <a:stretch/>
        </p:blipFill>
        <p:spPr>
          <a:xfrm rot="10800000">
            <a:off x="0" y="-76"/>
            <a:ext cx="1109497" cy="5143501"/>
          </a:xfrm>
          <a:prstGeom prst="rect">
            <a:avLst/>
          </a:prstGeom>
          <a:noFill/>
          <a:ln>
            <a:noFill/>
          </a:ln>
        </p:spPr>
      </p:pic>
      <p:pic>
        <p:nvPicPr>
          <p:cNvPr id="80" name="Google Shape;80;p15"/>
          <p:cNvPicPr preferRelativeResize="0"/>
          <p:nvPr/>
        </p:nvPicPr>
        <p:blipFill rotWithShape="1">
          <a:blip r:embed="rId4">
            <a:alphaModFix/>
          </a:blip>
          <a:srcRect/>
          <a:stretch/>
        </p:blipFill>
        <p:spPr>
          <a:xfrm>
            <a:off x="357975" y="197150"/>
            <a:ext cx="819032" cy="656400"/>
          </a:xfrm>
          <a:prstGeom prst="rect">
            <a:avLst/>
          </a:prstGeom>
          <a:noFill/>
          <a:ln>
            <a:noFill/>
          </a:ln>
        </p:spPr>
      </p:pic>
      <p:pic>
        <p:nvPicPr>
          <p:cNvPr id="81" name="Google Shape;81;p15"/>
          <p:cNvPicPr preferRelativeResize="0"/>
          <p:nvPr/>
        </p:nvPicPr>
        <p:blipFill rotWithShape="1">
          <a:blip r:embed="rId5">
            <a:alphaModFix/>
          </a:blip>
          <a:srcRect/>
          <a:stretch/>
        </p:blipFill>
        <p:spPr>
          <a:xfrm>
            <a:off x="7722473" y="379958"/>
            <a:ext cx="819032" cy="656399"/>
          </a:xfrm>
          <a:prstGeom prst="rect">
            <a:avLst/>
          </a:prstGeom>
          <a:noFill/>
          <a:ln>
            <a:noFill/>
          </a:ln>
        </p:spPr>
      </p:pic>
      <p:pic>
        <p:nvPicPr>
          <p:cNvPr id="3" name="Picture 2">
            <a:extLst>
              <a:ext uri="{FF2B5EF4-FFF2-40B4-BE49-F238E27FC236}">
                <a16:creationId xmlns:a16="http://schemas.microsoft.com/office/drawing/2014/main" id="{D0A377CD-5BE0-82DF-5C84-E6DD15638AB2}"/>
              </a:ext>
            </a:extLst>
          </p:cNvPr>
          <p:cNvPicPr>
            <a:picLocks noChangeAspect="1"/>
          </p:cNvPicPr>
          <p:nvPr/>
        </p:nvPicPr>
        <p:blipFill>
          <a:blip r:embed="rId6"/>
          <a:stretch>
            <a:fillRect/>
          </a:stretch>
        </p:blipFill>
        <p:spPr>
          <a:xfrm>
            <a:off x="3722303" y="3124199"/>
            <a:ext cx="1723775" cy="1723775"/>
          </a:xfrm>
          <a:prstGeom prst="rect">
            <a:avLst/>
          </a:prstGeom>
        </p:spPr>
      </p:pic>
    </p:spTree>
    <p:extLst>
      <p:ext uri="{BB962C8B-B14F-4D97-AF65-F5344CB8AC3E}">
        <p14:creationId xmlns:p14="http://schemas.microsoft.com/office/powerpoint/2010/main" val="1339081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idx="4294967295"/>
          </p:nvPr>
        </p:nvSpPr>
        <p:spPr>
          <a:xfrm>
            <a:off x="1405974" y="445025"/>
            <a:ext cx="5945801" cy="761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2800"/>
              <a:buNone/>
            </a:pPr>
            <a:r>
              <a:rPr lang="en-US" b="1" dirty="0">
                <a:latin typeface="Montserrat"/>
                <a:ea typeface="Montserrat"/>
                <a:cs typeface="Montserrat"/>
                <a:sym typeface="Montserrat"/>
              </a:rPr>
              <a:t>System Overview</a:t>
            </a:r>
            <a:endParaRPr b="1" dirty="0">
              <a:latin typeface="Montserrat"/>
              <a:ea typeface="Montserrat"/>
              <a:cs typeface="Montserrat"/>
              <a:sym typeface="Montserrat"/>
            </a:endParaRPr>
          </a:p>
        </p:txBody>
      </p:sp>
      <p:sp>
        <p:nvSpPr>
          <p:cNvPr id="116" name="Google Shape;116;p19"/>
          <p:cNvSpPr txBox="1">
            <a:spLocks noGrp="1"/>
          </p:cNvSpPr>
          <p:nvPr>
            <p:ph type="body" idx="4294967295"/>
          </p:nvPr>
        </p:nvSpPr>
        <p:spPr>
          <a:xfrm>
            <a:off x="492162" y="1224600"/>
            <a:ext cx="8093081" cy="3061482"/>
          </a:xfrm>
          <a:prstGeom prst="rect">
            <a:avLst/>
          </a:prstGeom>
          <a:noFill/>
          <a:ln>
            <a:noFill/>
          </a:ln>
        </p:spPr>
        <p:txBody>
          <a:bodyPr spcFirstLastPara="1" wrap="square" lIns="91425" tIns="91425" rIns="91425" bIns="91425" anchor="t" anchorCtr="0">
            <a:normAutofit lnSpcReduction="10000"/>
          </a:bodyPr>
          <a:lstStyle/>
          <a:p>
            <a:pPr marL="285750" indent="-285750">
              <a:spcAft>
                <a:spcPts val="1200"/>
              </a:spcAft>
            </a:pPr>
            <a:r>
              <a:rPr lang="en-US" sz="1400" dirty="0">
                <a:solidFill>
                  <a:schemeClr val="dk1"/>
                </a:solidFill>
                <a:latin typeface="Times New Roman" panose="02020603050405020304" pitchFamily="18" charset="0"/>
                <a:ea typeface="Montserrat"/>
                <a:cs typeface="Times New Roman" panose="02020603050405020304" pitchFamily="18" charset="0"/>
                <a:sym typeface="Montserrat"/>
              </a:rPr>
              <a:t>The system is designed to be user-friendly, secure, and privacy-conscious while integrating with other systems to provide a seamless experience for students.</a:t>
            </a:r>
          </a:p>
          <a:p>
            <a:pPr marL="285750" indent="-285750">
              <a:spcAft>
                <a:spcPts val="1200"/>
              </a:spcAft>
            </a:pPr>
            <a:r>
              <a:rPr lang="en-US" sz="1400" dirty="0">
                <a:solidFill>
                  <a:schemeClr val="dk1"/>
                </a:solidFill>
                <a:latin typeface="Times New Roman" panose="02020603050405020304" pitchFamily="18" charset="0"/>
                <a:ea typeface="Montserrat"/>
                <a:cs typeface="Times New Roman" panose="02020603050405020304" pitchFamily="18" charset="0"/>
                <a:sym typeface="Montserrat"/>
              </a:rPr>
              <a:t>The system collects data from various sources and extract relevant information.</a:t>
            </a:r>
          </a:p>
          <a:p>
            <a:pPr marL="285750" indent="-285750">
              <a:spcAft>
                <a:spcPts val="1200"/>
              </a:spcAft>
            </a:pPr>
            <a:r>
              <a:rPr lang="en-US" sz="1400" dirty="0">
                <a:solidFill>
                  <a:schemeClr val="dk1"/>
                </a:solidFill>
                <a:latin typeface="Times New Roman" panose="02020603050405020304" pitchFamily="18" charset="0"/>
                <a:ea typeface="Montserrat"/>
                <a:cs typeface="Times New Roman" panose="02020603050405020304" pitchFamily="18" charset="0"/>
                <a:sym typeface="Montserrat"/>
              </a:rPr>
              <a:t>Then system analyzes the data to identify patterns and correlations that can be used to generate personalized recommendations.</a:t>
            </a:r>
          </a:p>
          <a:p>
            <a:pPr marL="285750" indent="-285750">
              <a:spcAft>
                <a:spcPts val="1200"/>
              </a:spcAft>
            </a:pPr>
            <a:r>
              <a:rPr lang="en-US" sz="1400" dirty="0">
                <a:solidFill>
                  <a:schemeClr val="dk1"/>
                </a:solidFill>
                <a:latin typeface="Times New Roman" panose="02020603050405020304" pitchFamily="18" charset="0"/>
                <a:ea typeface="Montserrat"/>
                <a:cs typeface="Times New Roman" panose="02020603050405020304" pitchFamily="18" charset="0"/>
                <a:sym typeface="Montserrat"/>
              </a:rPr>
              <a:t>The system continuously collects feedback from students and uses this feedback to improve the accuracy and relevance of future recommendations.</a:t>
            </a:r>
          </a:p>
          <a:p>
            <a:pPr marL="285750" indent="-285750">
              <a:spcAft>
                <a:spcPts val="1200"/>
              </a:spcAft>
            </a:pPr>
            <a:r>
              <a:rPr lang="en-US" sz="1400" dirty="0">
                <a:solidFill>
                  <a:schemeClr val="dk1"/>
                </a:solidFill>
                <a:latin typeface="Times New Roman" panose="02020603050405020304" pitchFamily="18" charset="0"/>
                <a:ea typeface="Montserrat"/>
                <a:cs typeface="Times New Roman" panose="02020603050405020304" pitchFamily="18" charset="0"/>
                <a:sym typeface="Montserrat"/>
              </a:rPr>
              <a:t>The system provides </a:t>
            </a:r>
            <a:r>
              <a:rPr lang="en-US" sz="1400">
                <a:solidFill>
                  <a:schemeClr val="dk1"/>
                </a:solidFill>
                <a:latin typeface="Times New Roman" panose="02020603050405020304" pitchFamily="18" charset="0"/>
                <a:ea typeface="Montserrat"/>
                <a:cs typeface="Times New Roman" panose="02020603050405020304" pitchFamily="18" charset="0"/>
                <a:sym typeface="Montserrat"/>
              </a:rPr>
              <a:t>an clean </a:t>
            </a:r>
            <a:r>
              <a:rPr lang="en-US" sz="1400" dirty="0">
                <a:solidFill>
                  <a:schemeClr val="dk1"/>
                </a:solidFill>
                <a:latin typeface="Times New Roman" panose="02020603050405020304" pitchFamily="18" charset="0"/>
                <a:ea typeface="Montserrat"/>
                <a:cs typeface="Times New Roman" panose="02020603050405020304" pitchFamily="18" charset="0"/>
                <a:sym typeface="Montserrat"/>
              </a:rPr>
              <a:t>user interface for students to access their personalized recommendations, explore colleges and universities, and provide feedback.</a:t>
            </a:r>
            <a:endParaRPr sz="1400" dirty="0">
              <a:solidFill>
                <a:schemeClr val="dk1"/>
              </a:solidFill>
              <a:latin typeface="Times New Roman" panose="02020603050405020304" pitchFamily="18" charset="0"/>
              <a:ea typeface="Montserrat"/>
              <a:cs typeface="Times New Roman" panose="02020603050405020304" pitchFamily="18" charset="0"/>
              <a:sym typeface="Montserrat"/>
            </a:endParaRPr>
          </a:p>
        </p:txBody>
      </p:sp>
      <p:pic>
        <p:nvPicPr>
          <p:cNvPr id="117" name="Google Shape;117;p19"/>
          <p:cNvPicPr preferRelativeResize="0"/>
          <p:nvPr/>
        </p:nvPicPr>
        <p:blipFill rotWithShape="1">
          <a:blip r:embed="rId3">
            <a:alphaModFix/>
          </a:blip>
          <a:srcRect/>
          <a:stretch/>
        </p:blipFill>
        <p:spPr>
          <a:xfrm>
            <a:off x="6535150" y="0"/>
            <a:ext cx="2608852" cy="2517002"/>
          </a:xfrm>
          <a:prstGeom prst="rect">
            <a:avLst/>
          </a:prstGeom>
          <a:noFill/>
          <a:ln>
            <a:noFill/>
          </a:ln>
        </p:spPr>
      </p:pic>
      <p:pic>
        <p:nvPicPr>
          <p:cNvPr id="118" name="Google Shape;118;p19"/>
          <p:cNvPicPr preferRelativeResize="0"/>
          <p:nvPr/>
        </p:nvPicPr>
        <p:blipFill rotWithShape="1">
          <a:blip r:embed="rId4">
            <a:alphaModFix/>
          </a:blip>
          <a:srcRect/>
          <a:stretch/>
        </p:blipFill>
        <p:spPr>
          <a:xfrm>
            <a:off x="357975" y="197150"/>
            <a:ext cx="819032" cy="656400"/>
          </a:xfrm>
          <a:prstGeom prst="rect">
            <a:avLst/>
          </a:prstGeom>
          <a:noFill/>
          <a:ln>
            <a:noFill/>
          </a:ln>
        </p:spPr>
      </p:pic>
      <p:sp>
        <p:nvSpPr>
          <p:cNvPr id="119" name="Google Shape;119;p19"/>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 name="Google Shape;120;p19"/>
          <p:cNvPicPr preferRelativeResize="0"/>
          <p:nvPr/>
        </p:nvPicPr>
        <p:blipFill rotWithShape="1">
          <a:blip r:embed="rId5">
            <a:alphaModFix/>
          </a:blip>
          <a:srcRect/>
          <a:stretch/>
        </p:blipFill>
        <p:spPr>
          <a:xfrm>
            <a:off x="492162" y="4286082"/>
            <a:ext cx="550657" cy="5571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idx="4294967295"/>
          </p:nvPr>
        </p:nvSpPr>
        <p:spPr>
          <a:xfrm>
            <a:off x="1405974" y="445025"/>
            <a:ext cx="5982377" cy="761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2800"/>
              <a:buNone/>
            </a:pPr>
            <a:r>
              <a:rPr lang="en-US" b="1" dirty="0">
                <a:latin typeface="Montserrat"/>
                <a:ea typeface="Montserrat"/>
                <a:cs typeface="Montserrat"/>
                <a:sym typeface="Montserrat"/>
              </a:rPr>
              <a:t>System Flow</a:t>
            </a:r>
            <a:endParaRPr b="1" dirty="0">
              <a:latin typeface="Montserrat"/>
              <a:ea typeface="Montserrat"/>
              <a:cs typeface="Montserrat"/>
              <a:sym typeface="Montserrat"/>
            </a:endParaRPr>
          </a:p>
        </p:txBody>
      </p:sp>
      <p:sp>
        <p:nvSpPr>
          <p:cNvPr id="116" name="Google Shape;116;p19"/>
          <p:cNvSpPr txBox="1">
            <a:spLocks noGrp="1"/>
          </p:cNvSpPr>
          <p:nvPr>
            <p:ph type="body" idx="4294967295"/>
          </p:nvPr>
        </p:nvSpPr>
        <p:spPr>
          <a:xfrm>
            <a:off x="1278975" y="1419583"/>
            <a:ext cx="6467400" cy="2694300"/>
          </a:xfrm>
          <a:prstGeom prst="rect">
            <a:avLst/>
          </a:prstGeom>
          <a:noFill/>
          <a:ln>
            <a:noFill/>
          </a:ln>
        </p:spPr>
        <p:txBody>
          <a:bodyPr spcFirstLastPara="1" wrap="square" lIns="91425" tIns="91425" rIns="91425" bIns="91425" anchor="t" anchorCtr="0">
            <a:normAutofit/>
          </a:bodyPr>
          <a:lstStyle/>
          <a:p>
            <a:pPr marL="285750" indent="-285750">
              <a:spcAft>
                <a:spcPts val="1200"/>
              </a:spcAft>
            </a:pPr>
            <a:r>
              <a:rPr lang="en-US" sz="1400" dirty="0">
                <a:solidFill>
                  <a:schemeClr val="dk1"/>
                </a:solidFill>
                <a:latin typeface="Times New Roman" panose="02020603050405020304" pitchFamily="18" charset="0"/>
                <a:ea typeface="Montserrat"/>
                <a:cs typeface="Times New Roman" panose="02020603050405020304" pitchFamily="18" charset="0"/>
                <a:sym typeface="Montserrat"/>
              </a:rPr>
              <a:t>Start</a:t>
            </a:r>
          </a:p>
          <a:p>
            <a:pPr marL="285750" indent="-285750">
              <a:spcAft>
                <a:spcPts val="1200"/>
              </a:spcAft>
            </a:pPr>
            <a:r>
              <a:rPr lang="en-US" sz="1400" dirty="0">
                <a:solidFill>
                  <a:schemeClr val="dk1"/>
                </a:solidFill>
                <a:latin typeface="Times New Roman" panose="02020603050405020304" pitchFamily="18" charset="0"/>
                <a:ea typeface="Montserrat"/>
                <a:cs typeface="Times New Roman" panose="02020603050405020304" pitchFamily="18" charset="0"/>
                <a:sym typeface="Montserrat"/>
              </a:rPr>
              <a:t>Register</a:t>
            </a:r>
          </a:p>
          <a:p>
            <a:pPr marL="285750" indent="-285750">
              <a:spcAft>
                <a:spcPts val="1200"/>
              </a:spcAft>
            </a:pPr>
            <a:r>
              <a:rPr lang="en-US" sz="1400" dirty="0">
                <a:solidFill>
                  <a:schemeClr val="dk1"/>
                </a:solidFill>
                <a:latin typeface="Times New Roman" panose="02020603050405020304" pitchFamily="18" charset="0"/>
                <a:ea typeface="Montserrat"/>
                <a:cs typeface="Times New Roman" panose="02020603050405020304" pitchFamily="18" charset="0"/>
                <a:sym typeface="Montserrat"/>
              </a:rPr>
              <a:t>Login</a:t>
            </a:r>
          </a:p>
          <a:p>
            <a:pPr marL="285750" indent="-285750">
              <a:spcAft>
                <a:spcPts val="1200"/>
              </a:spcAft>
            </a:pPr>
            <a:r>
              <a:rPr lang="en-US" sz="1400" dirty="0">
                <a:solidFill>
                  <a:schemeClr val="dk1"/>
                </a:solidFill>
                <a:latin typeface="Times New Roman" panose="02020603050405020304" pitchFamily="18" charset="0"/>
                <a:ea typeface="Montserrat"/>
                <a:cs typeface="Times New Roman" panose="02020603050405020304" pitchFamily="18" charset="0"/>
                <a:sym typeface="Montserrat"/>
              </a:rPr>
              <a:t>Enter Details</a:t>
            </a:r>
          </a:p>
          <a:p>
            <a:pPr marL="285750" indent="-285750">
              <a:spcAft>
                <a:spcPts val="1200"/>
              </a:spcAft>
            </a:pPr>
            <a:r>
              <a:rPr lang="en-US" sz="1400" dirty="0">
                <a:solidFill>
                  <a:schemeClr val="dk1"/>
                </a:solidFill>
                <a:latin typeface="Times New Roman" panose="02020603050405020304" pitchFamily="18" charset="0"/>
                <a:ea typeface="Montserrat"/>
                <a:cs typeface="Times New Roman" panose="02020603050405020304" pitchFamily="18" charset="0"/>
                <a:sym typeface="Montserrat"/>
              </a:rPr>
              <a:t>Result</a:t>
            </a:r>
          </a:p>
          <a:p>
            <a:pPr marL="285750" indent="-285750">
              <a:spcAft>
                <a:spcPts val="1200"/>
              </a:spcAft>
            </a:pPr>
            <a:endParaRPr lang="en-US" sz="1400" dirty="0">
              <a:solidFill>
                <a:schemeClr val="dk1"/>
              </a:solidFill>
              <a:latin typeface="Times New Roman" panose="02020603050405020304" pitchFamily="18" charset="0"/>
              <a:ea typeface="Montserrat"/>
              <a:cs typeface="Times New Roman" panose="02020603050405020304" pitchFamily="18" charset="0"/>
              <a:sym typeface="Montserrat"/>
            </a:endParaRPr>
          </a:p>
        </p:txBody>
      </p:sp>
      <p:pic>
        <p:nvPicPr>
          <p:cNvPr id="117" name="Google Shape;117;p19"/>
          <p:cNvPicPr preferRelativeResize="0"/>
          <p:nvPr/>
        </p:nvPicPr>
        <p:blipFill rotWithShape="1">
          <a:blip r:embed="rId3">
            <a:alphaModFix/>
          </a:blip>
          <a:srcRect/>
          <a:stretch/>
        </p:blipFill>
        <p:spPr>
          <a:xfrm>
            <a:off x="6535151" y="0"/>
            <a:ext cx="2608852" cy="2517002"/>
          </a:xfrm>
          <a:prstGeom prst="rect">
            <a:avLst/>
          </a:prstGeom>
          <a:noFill/>
          <a:ln>
            <a:noFill/>
          </a:ln>
        </p:spPr>
      </p:pic>
      <p:pic>
        <p:nvPicPr>
          <p:cNvPr id="118" name="Google Shape;118;p19"/>
          <p:cNvPicPr preferRelativeResize="0"/>
          <p:nvPr/>
        </p:nvPicPr>
        <p:blipFill rotWithShape="1">
          <a:blip r:embed="rId4">
            <a:alphaModFix/>
          </a:blip>
          <a:srcRect/>
          <a:stretch/>
        </p:blipFill>
        <p:spPr>
          <a:xfrm>
            <a:off x="357975" y="197150"/>
            <a:ext cx="819032" cy="656400"/>
          </a:xfrm>
          <a:prstGeom prst="rect">
            <a:avLst/>
          </a:prstGeom>
          <a:noFill/>
          <a:ln>
            <a:noFill/>
          </a:ln>
        </p:spPr>
      </p:pic>
      <p:sp>
        <p:nvSpPr>
          <p:cNvPr id="119" name="Google Shape;119;p19"/>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 name="Google Shape;120;p19"/>
          <p:cNvPicPr preferRelativeResize="0"/>
          <p:nvPr/>
        </p:nvPicPr>
        <p:blipFill rotWithShape="1">
          <a:blip r:embed="rId5">
            <a:alphaModFix/>
          </a:blip>
          <a:srcRect/>
          <a:stretch/>
        </p:blipFill>
        <p:spPr>
          <a:xfrm>
            <a:off x="492162" y="4286082"/>
            <a:ext cx="550657" cy="557136"/>
          </a:xfrm>
          <a:prstGeom prst="rect">
            <a:avLst/>
          </a:prstGeom>
          <a:noFill/>
          <a:ln>
            <a:noFill/>
          </a:ln>
        </p:spPr>
      </p:pic>
      <p:pic>
        <p:nvPicPr>
          <p:cNvPr id="2" name="Picture 1">
            <a:extLst>
              <a:ext uri="{FF2B5EF4-FFF2-40B4-BE49-F238E27FC236}">
                <a16:creationId xmlns:a16="http://schemas.microsoft.com/office/drawing/2014/main" id="{F0EBDFFE-3A57-9405-8B9C-E1944DF8061D}"/>
              </a:ext>
            </a:extLst>
          </p:cNvPr>
          <p:cNvPicPr>
            <a:picLocks noChangeAspect="1"/>
          </p:cNvPicPr>
          <p:nvPr/>
        </p:nvPicPr>
        <p:blipFill rotWithShape="1">
          <a:blip r:embed="rId6"/>
          <a:srcRect l="30655" t="18255" r="32887" b="14020"/>
          <a:stretch/>
        </p:blipFill>
        <p:spPr bwMode="auto">
          <a:xfrm>
            <a:off x="4705378" y="1004809"/>
            <a:ext cx="3482910" cy="34135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51992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idx="4294967295"/>
          </p:nvPr>
        </p:nvSpPr>
        <p:spPr>
          <a:xfrm>
            <a:off x="1405974" y="445025"/>
            <a:ext cx="5982377" cy="7617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ts val="2800"/>
              <a:buNone/>
            </a:pPr>
            <a:r>
              <a:rPr lang="en-US" b="1" dirty="0">
                <a:latin typeface="Montserrat"/>
                <a:ea typeface="Montserrat"/>
                <a:cs typeface="Montserrat"/>
                <a:sym typeface="Montserrat"/>
              </a:rPr>
              <a:t>Model I-Frontend Development</a:t>
            </a:r>
            <a:endParaRPr b="1" dirty="0">
              <a:latin typeface="Montserrat"/>
              <a:ea typeface="Montserrat"/>
              <a:cs typeface="Montserrat"/>
              <a:sym typeface="Montserrat"/>
            </a:endParaRPr>
          </a:p>
        </p:txBody>
      </p:sp>
      <p:sp>
        <p:nvSpPr>
          <p:cNvPr id="116" name="Google Shape;116;p19"/>
          <p:cNvSpPr txBox="1">
            <a:spLocks noGrp="1"/>
          </p:cNvSpPr>
          <p:nvPr>
            <p:ph type="body" idx="4294967295"/>
          </p:nvPr>
        </p:nvSpPr>
        <p:spPr>
          <a:xfrm>
            <a:off x="3881494" y="4042836"/>
            <a:ext cx="1380961" cy="2922649"/>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US" sz="1400" b="1" dirty="0">
                <a:solidFill>
                  <a:schemeClr val="dk1"/>
                </a:solidFill>
                <a:latin typeface="Times New Roman" panose="02020603050405020304" pitchFamily="18" charset="0"/>
                <a:ea typeface="Montserrat"/>
                <a:cs typeface="Times New Roman" panose="02020603050405020304" pitchFamily="18" charset="0"/>
                <a:sym typeface="Montserrat"/>
              </a:rPr>
              <a:t>Landing Page</a:t>
            </a:r>
            <a:endParaRPr sz="1400" b="1" dirty="0">
              <a:solidFill>
                <a:schemeClr val="dk1"/>
              </a:solidFill>
              <a:latin typeface="Times New Roman" panose="02020603050405020304" pitchFamily="18" charset="0"/>
              <a:ea typeface="Montserrat"/>
              <a:cs typeface="Times New Roman" panose="02020603050405020304" pitchFamily="18" charset="0"/>
              <a:sym typeface="Montserrat"/>
            </a:endParaRPr>
          </a:p>
        </p:txBody>
      </p:sp>
      <p:pic>
        <p:nvPicPr>
          <p:cNvPr id="117" name="Google Shape;117;p19"/>
          <p:cNvPicPr preferRelativeResize="0"/>
          <p:nvPr/>
        </p:nvPicPr>
        <p:blipFill rotWithShape="1">
          <a:blip r:embed="rId3">
            <a:alphaModFix/>
          </a:blip>
          <a:srcRect/>
          <a:stretch/>
        </p:blipFill>
        <p:spPr>
          <a:xfrm>
            <a:off x="6535150" y="0"/>
            <a:ext cx="2608852" cy="2517002"/>
          </a:xfrm>
          <a:prstGeom prst="rect">
            <a:avLst/>
          </a:prstGeom>
          <a:noFill/>
          <a:ln>
            <a:noFill/>
          </a:ln>
        </p:spPr>
      </p:pic>
      <p:pic>
        <p:nvPicPr>
          <p:cNvPr id="118" name="Google Shape;118;p19"/>
          <p:cNvPicPr preferRelativeResize="0"/>
          <p:nvPr/>
        </p:nvPicPr>
        <p:blipFill rotWithShape="1">
          <a:blip r:embed="rId4">
            <a:alphaModFix/>
          </a:blip>
          <a:srcRect/>
          <a:stretch/>
        </p:blipFill>
        <p:spPr>
          <a:xfrm>
            <a:off x="357975" y="197150"/>
            <a:ext cx="819032" cy="656400"/>
          </a:xfrm>
          <a:prstGeom prst="rect">
            <a:avLst/>
          </a:prstGeom>
          <a:noFill/>
          <a:ln>
            <a:noFill/>
          </a:ln>
        </p:spPr>
      </p:pic>
      <p:sp>
        <p:nvSpPr>
          <p:cNvPr id="119" name="Google Shape;119;p19"/>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 name="Google Shape;120;p19"/>
          <p:cNvPicPr preferRelativeResize="0"/>
          <p:nvPr/>
        </p:nvPicPr>
        <p:blipFill rotWithShape="1">
          <a:blip r:embed="rId5">
            <a:alphaModFix/>
          </a:blip>
          <a:srcRect/>
          <a:stretch/>
        </p:blipFill>
        <p:spPr>
          <a:xfrm>
            <a:off x="492162" y="4286082"/>
            <a:ext cx="550657" cy="557136"/>
          </a:xfrm>
          <a:prstGeom prst="rect">
            <a:avLst/>
          </a:prstGeom>
          <a:noFill/>
          <a:ln>
            <a:noFill/>
          </a:ln>
        </p:spPr>
      </p:pic>
      <p:pic>
        <p:nvPicPr>
          <p:cNvPr id="3" name="Picture 2">
            <a:extLst>
              <a:ext uri="{FF2B5EF4-FFF2-40B4-BE49-F238E27FC236}">
                <a16:creationId xmlns:a16="http://schemas.microsoft.com/office/drawing/2014/main" id="{A6D419BF-FFB0-228A-83EE-8C2A6AE0155B}"/>
              </a:ext>
            </a:extLst>
          </p:cNvPr>
          <p:cNvPicPr>
            <a:picLocks noChangeAspect="1"/>
          </p:cNvPicPr>
          <p:nvPr/>
        </p:nvPicPr>
        <p:blipFill rotWithShape="1">
          <a:blip r:embed="rId6"/>
          <a:srcRect t="9876"/>
          <a:stretch/>
        </p:blipFill>
        <p:spPr>
          <a:xfrm>
            <a:off x="1623127" y="1100664"/>
            <a:ext cx="5765224" cy="2922649"/>
          </a:xfrm>
          <a:prstGeom prst="rect">
            <a:avLst/>
          </a:prstGeom>
        </p:spPr>
      </p:pic>
    </p:spTree>
    <p:extLst>
      <p:ext uri="{BB962C8B-B14F-4D97-AF65-F5344CB8AC3E}">
        <p14:creationId xmlns:p14="http://schemas.microsoft.com/office/powerpoint/2010/main" val="3253922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idx="4294967295"/>
          </p:nvPr>
        </p:nvSpPr>
        <p:spPr>
          <a:xfrm>
            <a:off x="1405974" y="445025"/>
            <a:ext cx="5982377" cy="7617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ts val="2800"/>
              <a:buNone/>
            </a:pPr>
            <a:r>
              <a:rPr lang="en-US" b="1" dirty="0">
                <a:latin typeface="Montserrat"/>
                <a:ea typeface="Montserrat"/>
                <a:cs typeface="Montserrat"/>
                <a:sym typeface="Montserrat"/>
              </a:rPr>
              <a:t>Model I-Frontend Development</a:t>
            </a:r>
            <a:endParaRPr b="1" dirty="0">
              <a:latin typeface="Montserrat"/>
              <a:ea typeface="Montserrat"/>
              <a:cs typeface="Montserrat"/>
              <a:sym typeface="Montserrat"/>
            </a:endParaRPr>
          </a:p>
        </p:txBody>
      </p:sp>
      <p:sp>
        <p:nvSpPr>
          <p:cNvPr id="116" name="Google Shape;116;p19"/>
          <p:cNvSpPr txBox="1">
            <a:spLocks noGrp="1"/>
          </p:cNvSpPr>
          <p:nvPr>
            <p:ph type="body" idx="4294967295"/>
          </p:nvPr>
        </p:nvSpPr>
        <p:spPr>
          <a:xfrm>
            <a:off x="3881494" y="4042836"/>
            <a:ext cx="1380961" cy="2922649"/>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sz="1400" b="1" dirty="0">
              <a:solidFill>
                <a:schemeClr val="dk1"/>
              </a:solidFill>
              <a:latin typeface="Times New Roman" panose="02020603050405020304" pitchFamily="18" charset="0"/>
              <a:ea typeface="Montserrat"/>
              <a:cs typeface="Times New Roman" panose="02020603050405020304" pitchFamily="18" charset="0"/>
              <a:sym typeface="Montserrat"/>
            </a:endParaRPr>
          </a:p>
        </p:txBody>
      </p:sp>
      <p:pic>
        <p:nvPicPr>
          <p:cNvPr id="117" name="Google Shape;117;p19"/>
          <p:cNvPicPr preferRelativeResize="0"/>
          <p:nvPr/>
        </p:nvPicPr>
        <p:blipFill rotWithShape="1">
          <a:blip r:embed="rId3">
            <a:alphaModFix/>
          </a:blip>
          <a:srcRect/>
          <a:stretch/>
        </p:blipFill>
        <p:spPr>
          <a:xfrm>
            <a:off x="6535150" y="0"/>
            <a:ext cx="2608852" cy="2517002"/>
          </a:xfrm>
          <a:prstGeom prst="rect">
            <a:avLst/>
          </a:prstGeom>
          <a:noFill/>
          <a:ln>
            <a:noFill/>
          </a:ln>
        </p:spPr>
      </p:pic>
      <p:pic>
        <p:nvPicPr>
          <p:cNvPr id="118" name="Google Shape;118;p19"/>
          <p:cNvPicPr preferRelativeResize="0"/>
          <p:nvPr/>
        </p:nvPicPr>
        <p:blipFill rotWithShape="1">
          <a:blip r:embed="rId4">
            <a:alphaModFix/>
          </a:blip>
          <a:srcRect/>
          <a:stretch/>
        </p:blipFill>
        <p:spPr>
          <a:xfrm>
            <a:off x="357975" y="197150"/>
            <a:ext cx="819032" cy="656400"/>
          </a:xfrm>
          <a:prstGeom prst="rect">
            <a:avLst/>
          </a:prstGeom>
          <a:noFill/>
          <a:ln>
            <a:noFill/>
          </a:ln>
        </p:spPr>
      </p:pic>
      <p:sp>
        <p:nvSpPr>
          <p:cNvPr id="119" name="Google Shape;119;p19"/>
          <p:cNvSpPr/>
          <p:nvPr/>
        </p:nvSpPr>
        <p:spPr>
          <a:xfrm>
            <a:off x="-25" y="4917825"/>
            <a:ext cx="9144000" cy="225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 name="Google Shape;120;p19"/>
          <p:cNvPicPr preferRelativeResize="0"/>
          <p:nvPr/>
        </p:nvPicPr>
        <p:blipFill rotWithShape="1">
          <a:blip r:embed="rId5">
            <a:alphaModFix/>
          </a:blip>
          <a:srcRect/>
          <a:stretch/>
        </p:blipFill>
        <p:spPr>
          <a:xfrm>
            <a:off x="492162" y="4286082"/>
            <a:ext cx="550657" cy="557136"/>
          </a:xfrm>
          <a:prstGeom prst="rect">
            <a:avLst/>
          </a:prstGeom>
          <a:noFill/>
          <a:ln>
            <a:noFill/>
          </a:ln>
        </p:spPr>
      </p:pic>
      <p:pic>
        <p:nvPicPr>
          <p:cNvPr id="4" name="Picture 3">
            <a:extLst>
              <a:ext uri="{FF2B5EF4-FFF2-40B4-BE49-F238E27FC236}">
                <a16:creationId xmlns:a16="http://schemas.microsoft.com/office/drawing/2014/main" id="{451BF2B3-E03E-9B61-815A-BD875808C8F9}"/>
              </a:ext>
            </a:extLst>
          </p:cNvPr>
          <p:cNvPicPr>
            <a:picLocks noChangeAspect="1"/>
          </p:cNvPicPr>
          <p:nvPr/>
        </p:nvPicPr>
        <p:blipFill rotWithShape="1">
          <a:blip r:embed="rId6"/>
          <a:srcRect l="13966" t="9754" r="14698" b="1185"/>
          <a:stretch/>
        </p:blipFill>
        <p:spPr>
          <a:xfrm>
            <a:off x="302886" y="1281332"/>
            <a:ext cx="3667676" cy="2884268"/>
          </a:xfrm>
          <a:prstGeom prst="rect">
            <a:avLst/>
          </a:prstGeom>
        </p:spPr>
      </p:pic>
      <p:pic>
        <p:nvPicPr>
          <p:cNvPr id="6" name="Picture 5">
            <a:extLst>
              <a:ext uri="{FF2B5EF4-FFF2-40B4-BE49-F238E27FC236}">
                <a16:creationId xmlns:a16="http://schemas.microsoft.com/office/drawing/2014/main" id="{97C39837-BCB5-9FC9-1AAC-07ED5B253310}"/>
              </a:ext>
            </a:extLst>
          </p:cNvPr>
          <p:cNvPicPr>
            <a:picLocks noChangeAspect="1"/>
          </p:cNvPicPr>
          <p:nvPr/>
        </p:nvPicPr>
        <p:blipFill rotWithShape="1">
          <a:blip r:embed="rId7"/>
          <a:srcRect l="16528" t="9876" r="18048"/>
          <a:stretch/>
        </p:blipFill>
        <p:spPr>
          <a:xfrm>
            <a:off x="4136684" y="1258501"/>
            <a:ext cx="4528555" cy="3508993"/>
          </a:xfrm>
          <a:prstGeom prst="rect">
            <a:avLst/>
          </a:prstGeom>
        </p:spPr>
      </p:pic>
    </p:spTree>
    <p:extLst>
      <p:ext uri="{BB962C8B-B14F-4D97-AF65-F5344CB8AC3E}">
        <p14:creationId xmlns:p14="http://schemas.microsoft.com/office/powerpoint/2010/main" val="5408137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1019</TotalTime>
  <Words>612</Words>
  <Application>Microsoft Office PowerPoint</Application>
  <PresentationFormat>On-screen Show (16:9)</PresentationFormat>
  <Paragraphs>59</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Times New Roman</vt:lpstr>
      <vt:lpstr>Arimo</vt:lpstr>
      <vt:lpstr>Montserrat</vt:lpstr>
      <vt:lpstr>Arial</vt:lpstr>
      <vt:lpstr>Simple Light</vt:lpstr>
      <vt:lpstr>COLLEGE RECOMMENDATION SYSTEM</vt:lpstr>
      <vt:lpstr>PowerPoint Presentation</vt:lpstr>
      <vt:lpstr>Introduction</vt:lpstr>
      <vt:lpstr>Objective</vt:lpstr>
      <vt:lpstr>Solution</vt:lpstr>
      <vt:lpstr>System Overview</vt:lpstr>
      <vt:lpstr>System Flow</vt:lpstr>
      <vt:lpstr>Model I-Frontend Development</vt:lpstr>
      <vt:lpstr>Model I-Frontend Development</vt:lpstr>
      <vt:lpstr>PowerPoint Presentation</vt:lpstr>
      <vt:lpstr>PowerPoint Presentation</vt:lpstr>
      <vt:lpstr>Conclusion</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RECOMMENDATION SYSTEM</dc:title>
  <dc:creator>PranayBruh</dc:creator>
  <cp:lastModifiedBy>parth mandhare</cp:lastModifiedBy>
  <cp:revision>22</cp:revision>
  <dcterms:modified xsi:type="dcterms:W3CDTF">2023-04-12T01:23:41Z</dcterms:modified>
</cp:coreProperties>
</file>